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3" r:id="rId3"/>
    <p:sldId id="262" r:id="rId4"/>
    <p:sldId id="265" r:id="rId5"/>
    <p:sldId id="266" r:id="rId6"/>
    <p:sldId id="268" r:id="rId7"/>
    <p:sldId id="267" r:id="rId8"/>
    <p:sldId id="269" r:id="rId9"/>
    <p:sldId id="270" r:id="rId10"/>
    <p:sldId id="271" r:id="rId11"/>
    <p:sldId id="272" r:id="rId12"/>
    <p:sldId id="274" r:id="rId13"/>
    <p:sldId id="273" r:id="rId14"/>
    <p:sldId id="278" r:id="rId15"/>
    <p:sldId id="279" r:id="rId16"/>
    <p:sldId id="275" r:id="rId17"/>
    <p:sldId id="276" r:id="rId18"/>
    <p:sldId id="277" r:id="rId19"/>
    <p:sldId id="25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510E4"/>
    <a:srgbClr val="00FF80"/>
    <a:srgbClr val="008EFF"/>
    <a:srgbClr val="C0C000"/>
    <a:srgbClr val="C0FF00"/>
    <a:srgbClr val="007FFF"/>
    <a:srgbClr val="F4E1FF"/>
    <a:srgbClr val="FFEBFF"/>
    <a:srgbClr val="506445"/>
    <a:srgbClr val="FFF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0" autoAdjust="0"/>
    <p:restoredTop sz="94660"/>
  </p:normalViewPr>
  <p:slideViewPr>
    <p:cSldViewPr snapToGrid="0">
      <p:cViewPr varScale="1">
        <p:scale>
          <a:sx n="63" d="100"/>
          <a:sy n="63" d="100"/>
        </p:scale>
        <p:origin x="78" y="1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9F3794AE-8A50-4593-BB55-4F3F1393AD41}" type="datetimeFigureOut">
              <a:rPr lang="en-AU" smtClean="0"/>
              <a:t>26/12/2025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ECB064B-69A5-462E-97C1-0C2E5C35E578}" type="slidenum">
              <a:rPr lang="en-AU" smtClean="0"/>
              <a:t>‹#›</a:t>
            </a:fld>
            <a:endParaRPr lang="en-AU"/>
          </a:p>
        </p:txBody>
      </p:sp>
    </p:spTree>
    <p:extLst>
      <p:ext uri="{BB962C8B-B14F-4D97-AF65-F5344CB8AC3E}">
        <p14:creationId xmlns:p14="http://schemas.microsoft.com/office/powerpoint/2010/main" val="659495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9F3794AE-8A50-4593-BB55-4F3F1393AD41}" type="datetimeFigureOut">
              <a:rPr lang="en-AU" smtClean="0"/>
              <a:t>26/12/2025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ECB064B-69A5-462E-97C1-0C2E5C35E578}" type="slidenum">
              <a:rPr lang="en-AU" smtClean="0"/>
              <a:t>‹#›</a:t>
            </a:fld>
            <a:endParaRPr lang="en-AU"/>
          </a:p>
        </p:txBody>
      </p:sp>
    </p:spTree>
    <p:extLst>
      <p:ext uri="{BB962C8B-B14F-4D97-AF65-F5344CB8AC3E}">
        <p14:creationId xmlns:p14="http://schemas.microsoft.com/office/powerpoint/2010/main" val="5524834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9F3794AE-8A50-4593-BB55-4F3F1393AD41}" type="datetimeFigureOut">
              <a:rPr lang="en-AU" smtClean="0"/>
              <a:t>26/12/2025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ECB064B-69A5-462E-97C1-0C2E5C35E578}" type="slidenum">
              <a:rPr lang="en-AU" smtClean="0"/>
              <a:t>‹#›</a:t>
            </a:fld>
            <a:endParaRPr lang="en-AU"/>
          </a:p>
        </p:txBody>
      </p:sp>
    </p:spTree>
    <p:extLst>
      <p:ext uri="{BB962C8B-B14F-4D97-AF65-F5344CB8AC3E}">
        <p14:creationId xmlns:p14="http://schemas.microsoft.com/office/powerpoint/2010/main" val="3177255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9F3794AE-8A50-4593-BB55-4F3F1393AD41}" type="datetimeFigureOut">
              <a:rPr lang="en-AU" smtClean="0"/>
              <a:t>26/12/2025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ECB064B-69A5-462E-97C1-0C2E5C35E578}" type="slidenum">
              <a:rPr lang="en-AU" smtClean="0"/>
              <a:t>‹#›</a:t>
            </a:fld>
            <a:endParaRPr lang="en-AU"/>
          </a:p>
        </p:txBody>
      </p:sp>
    </p:spTree>
    <p:extLst>
      <p:ext uri="{BB962C8B-B14F-4D97-AF65-F5344CB8AC3E}">
        <p14:creationId xmlns:p14="http://schemas.microsoft.com/office/powerpoint/2010/main" val="680320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3794AE-8A50-4593-BB55-4F3F1393AD41}" type="datetimeFigureOut">
              <a:rPr lang="en-AU" smtClean="0"/>
              <a:t>26/12/2025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ECB064B-69A5-462E-97C1-0C2E5C35E578}" type="slidenum">
              <a:rPr lang="en-AU" smtClean="0"/>
              <a:t>‹#›</a:t>
            </a:fld>
            <a:endParaRPr lang="en-AU"/>
          </a:p>
        </p:txBody>
      </p:sp>
    </p:spTree>
    <p:extLst>
      <p:ext uri="{BB962C8B-B14F-4D97-AF65-F5344CB8AC3E}">
        <p14:creationId xmlns:p14="http://schemas.microsoft.com/office/powerpoint/2010/main" val="735062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9F3794AE-8A50-4593-BB55-4F3F1393AD41}" type="datetimeFigureOut">
              <a:rPr lang="en-AU" smtClean="0"/>
              <a:t>26/12/2025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BECB064B-69A5-462E-97C1-0C2E5C35E578}" type="slidenum">
              <a:rPr lang="en-AU" smtClean="0"/>
              <a:t>‹#›</a:t>
            </a:fld>
            <a:endParaRPr lang="en-AU"/>
          </a:p>
        </p:txBody>
      </p:sp>
    </p:spTree>
    <p:extLst>
      <p:ext uri="{BB962C8B-B14F-4D97-AF65-F5344CB8AC3E}">
        <p14:creationId xmlns:p14="http://schemas.microsoft.com/office/powerpoint/2010/main" val="1109521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9F3794AE-8A50-4593-BB55-4F3F1393AD41}" type="datetimeFigureOut">
              <a:rPr lang="en-AU" smtClean="0"/>
              <a:t>26/12/2025</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BECB064B-69A5-462E-97C1-0C2E5C35E578}" type="slidenum">
              <a:rPr lang="en-AU" smtClean="0"/>
              <a:t>‹#›</a:t>
            </a:fld>
            <a:endParaRPr lang="en-AU"/>
          </a:p>
        </p:txBody>
      </p:sp>
    </p:spTree>
    <p:extLst>
      <p:ext uri="{BB962C8B-B14F-4D97-AF65-F5344CB8AC3E}">
        <p14:creationId xmlns:p14="http://schemas.microsoft.com/office/powerpoint/2010/main" val="4217009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9F3794AE-8A50-4593-BB55-4F3F1393AD41}" type="datetimeFigureOut">
              <a:rPr lang="en-AU" smtClean="0"/>
              <a:t>26/12/2025</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BECB064B-69A5-462E-97C1-0C2E5C35E578}" type="slidenum">
              <a:rPr lang="en-AU" smtClean="0"/>
              <a:t>‹#›</a:t>
            </a:fld>
            <a:endParaRPr lang="en-AU"/>
          </a:p>
        </p:txBody>
      </p:sp>
    </p:spTree>
    <p:extLst>
      <p:ext uri="{BB962C8B-B14F-4D97-AF65-F5344CB8AC3E}">
        <p14:creationId xmlns:p14="http://schemas.microsoft.com/office/powerpoint/2010/main" val="3755273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3794AE-8A50-4593-BB55-4F3F1393AD41}" type="datetimeFigureOut">
              <a:rPr lang="en-AU" smtClean="0"/>
              <a:t>26/12/2025</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BECB064B-69A5-462E-97C1-0C2E5C35E578}" type="slidenum">
              <a:rPr lang="en-AU" smtClean="0"/>
              <a:t>‹#›</a:t>
            </a:fld>
            <a:endParaRPr lang="en-AU"/>
          </a:p>
        </p:txBody>
      </p:sp>
    </p:spTree>
    <p:extLst>
      <p:ext uri="{BB962C8B-B14F-4D97-AF65-F5344CB8AC3E}">
        <p14:creationId xmlns:p14="http://schemas.microsoft.com/office/powerpoint/2010/main" val="671583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3794AE-8A50-4593-BB55-4F3F1393AD41}" type="datetimeFigureOut">
              <a:rPr lang="en-AU" smtClean="0"/>
              <a:t>26/12/2025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BECB064B-69A5-462E-97C1-0C2E5C35E578}" type="slidenum">
              <a:rPr lang="en-AU" smtClean="0"/>
              <a:t>‹#›</a:t>
            </a:fld>
            <a:endParaRPr lang="en-AU"/>
          </a:p>
        </p:txBody>
      </p:sp>
    </p:spTree>
    <p:extLst>
      <p:ext uri="{BB962C8B-B14F-4D97-AF65-F5344CB8AC3E}">
        <p14:creationId xmlns:p14="http://schemas.microsoft.com/office/powerpoint/2010/main" val="370462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3794AE-8A50-4593-BB55-4F3F1393AD41}" type="datetimeFigureOut">
              <a:rPr lang="en-AU" smtClean="0"/>
              <a:t>26/12/2025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BECB064B-69A5-462E-97C1-0C2E5C35E578}" type="slidenum">
              <a:rPr lang="en-AU" smtClean="0"/>
              <a:t>‹#›</a:t>
            </a:fld>
            <a:endParaRPr lang="en-AU"/>
          </a:p>
        </p:txBody>
      </p:sp>
    </p:spTree>
    <p:extLst>
      <p:ext uri="{BB962C8B-B14F-4D97-AF65-F5344CB8AC3E}">
        <p14:creationId xmlns:p14="http://schemas.microsoft.com/office/powerpoint/2010/main" val="1903731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3794AE-8A50-4593-BB55-4F3F1393AD41}" type="datetimeFigureOut">
              <a:rPr lang="en-AU" smtClean="0"/>
              <a:t>26/12/2025</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CB064B-69A5-462E-97C1-0C2E5C35E578}" type="slidenum">
              <a:rPr lang="en-AU" smtClean="0"/>
              <a:t>‹#›</a:t>
            </a:fld>
            <a:endParaRPr lang="en-AU"/>
          </a:p>
        </p:txBody>
      </p:sp>
    </p:spTree>
    <p:extLst>
      <p:ext uri="{BB962C8B-B14F-4D97-AF65-F5344CB8AC3E}">
        <p14:creationId xmlns:p14="http://schemas.microsoft.com/office/powerpoint/2010/main" val="4548976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6.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480060" y="175260"/>
            <a:ext cx="10828020" cy="599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6" name="Group 15"/>
          <p:cNvGrpSpPr/>
          <p:nvPr/>
        </p:nvGrpSpPr>
        <p:grpSpPr>
          <a:xfrm>
            <a:off x="6333672" y="0"/>
            <a:ext cx="3374571" cy="6858000"/>
            <a:chOff x="6333672" y="0"/>
            <a:chExt cx="3374571" cy="685800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22" name="Freeform 21"/>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23" name="Picture 22"/>
          <p:cNvPicPr>
            <a:picLocks noChangeAspect="1"/>
          </p:cNvPicPr>
          <p:nvPr/>
        </p:nvPicPr>
        <p:blipFill>
          <a:blip r:embed="rId2">
            <a:extLst>
              <a:ext uri="{28A0092B-C50C-407E-A947-70E740481C1C}">
                <a14:useLocalDpi xmlns:a14="http://schemas.microsoft.com/office/drawing/2010/main" val="0"/>
              </a:ext>
            </a:extLst>
          </a:blip>
          <a:srcRect l="1587"/>
          <a:stretch>
            <a:fillRect/>
          </a:stretch>
        </p:blipFill>
        <p:spPr>
          <a:xfrm>
            <a:off x="1014549"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Tree>
    <p:extLst>
      <p:ext uri="{BB962C8B-B14F-4D97-AF65-F5344CB8AC3E}">
        <p14:creationId xmlns:p14="http://schemas.microsoft.com/office/powerpoint/2010/main" val="27151288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6200000">
            <a:off x="-3045810" y="3044278"/>
            <a:ext cx="6858000" cy="769441"/>
          </a:xfrm>
          <a:prstGeom prst="rect">
            <a:avLst/>
          </a:prstGeom>
          <a:noFill/>
        </p:spPr>
        <p:txBody>
          <a:bodyPr wrap="square" rtlCol="0">
            <a:spAutoFit/>
          </a:bodyPr>
          <a:lstStyle/>
          <a:p>
            <a:r>
              <a:rPr lang="en-US" sz="4400" b="1" dirty="0"/>
              <a:t>Owner E-Bike Calendar</a:t>
            </a:r>
            <a:endParaRPr lang="en-AU" sz="4400" b="1" dirty="0"/>
          </a:p>
        </p:txBody>
      </p:sp>
      <p:grpSp>
        <p:nvGrpSpPr>
          <p:cNvPr id="6" name="Group 5"/>
          <p:cNvGrpSpPr/>
          <p:nvPr/>
        </p:nvGrpSpPr>
        <p:grpSpPr>
          <a:xfrm>
            <a:off x="1512829" y="-14028"/>
            <a:ext cx="3374571" cy="6858000"/>
            <a:chOff x="1752152" y="-15242"/>
            <a:chExt cx="3374571" cy="6858000"/>
          </a:xfrm>
        </p:grpSpPr>
        <p:grpSp>
          <p:nvGrpSpPr>
            <p:cNvPr id="9" name="Group 8"/>
            <p:cNvGrpSpPr/>
            <p:nvPr/>
          </p:nvGrpSpPr>
          <p:grpSpPr>
            <a:xfrm>
              <a:off x="1752152" y="-15242"/>
              <a:ext cx="3374571" cy="6858000"/>
              <a:chOff x="7977692" y="0"/>
              <a:chExt cx="3374571" cy="6858000"/>
            </a:xfrm>
          </p:grpSpPr>
          <p:sp>
            <p:nvSpPr>
              <p:cNvPr id="96" name="Rounded Rectangle 95"/>
              <p:cNvSpPr/>
              <p:nvPr/>
            </p:nvSpPr>
            <p:spPr>
              <a:xfrm>
                <a:off x="8175511" y="251800"/>
                <a:ext cx="3049352" cy="6194159"/>
              </a:xfrm>
              <a:prstGeom prst="roundRect">
                <a:avLst/>
              </a:prstGeom>
              <a:solidFill>
                <a:srgbClr val="FFFA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68" name="Group 67"/>
              <p:cNvGrpSpPr/>
              <p:nvPr/>
            </p:nvGrpSpPr>
            <p:grpSpPr>
              <a:xfrm>
                <a:off x="8188075" y="463241"/>
                <a:ext cx="2435973" cy="778707"/>
                <a:chOff x="1391934" y="463241"/>
                <a:chExt cx="2435973" cy="778707"/>
              </a:xfrm>
            </p:grpSpPr>
            <p:pic>
              <p:nvPicPr>
                <p:cNvPr id="88" name="Picture 8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1934" y="463241"/>
                  <a:ext cx="778707" cy="778707"/>
                </a:xfrm>
                <a:prstGeom prst="rect">
                  <a:avLst/>
                </a:prstGeom>
              </p:spPr>
            </p:pic>
            <p:sp>
              <p:nvSpPr>
                <p:cNvPr id="90" name="TextBox 89"/>
                <p:cNvSpPr txBox="1"/>
                <p:nvPr/>
              </p:nvSpPr>
              <p:spPr>
                <a:xfrm>
                  <a:off x="2009781" y="718728"/>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grpSp>
          <p:grpSp>
            <p:nvGrpSpPr>
              <p:cNvPr id="67" name="Group 66"/>
              <p:cNvGrpSpPr/>
              <p:nvPr/>
            </p:nvGrpSpPr>
            <p:grpSpPr>
              <a:xfrm>
                <a:off x="7977692" y="0"/>
                <a:ext cx="3374571" cy="6858000"/>
                <a:chOff x="8817429" y="0"/>
                <a:chExt cx="3374571" cy="6858000"/>
              </a:xfrm>
            </p:grpSpPr>
            <p:grpSp>
              <p:nvGrpSpPr>
                <p:cNvPr id="70" name="Group 69"/>
                <p:cNvGrpSpPr/>
                <p:nvPr/>
              </p:nvGrpSpPr>
              <p:grpSpPr>
                <a:xfrm>
                  <a:off x="8817429" y="0"/>
                  <a:ext cx="3374571" cy="6858000"/>
                  <a:chOff x="6333672" y="0"/>
                  <a:chExt cx="3374571" cy="6858000"/>
                </a:xfrm>
              </p:grpSpPr>
              <p:pic>
                <p:nvPicPr>
                  <p:cNvPr id="76" name="Picture 75"/>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77" name="Freeform 76"/>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71" name="TextBox 70"/>
                <p:cNvSpPr txBox="1"/>
                <p:nvPr/>
              </p:nvSpPr>
              <p:spPr>
                <a:xfrm>
                  <a:off x="9242697" y="584492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72" name="TextBox 71"/>
                <p:cNvSpPr txBox="1"/>
                <p:nvPr/>
              </p:nvSpPr>
              <p:spPr>
                <a:xfrm>
                  <a:off x="10621917" y="5845937"/>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Explore</a:t>
                  </a:r>
                </a:p>
              </p:txBody>
            </p:sp>
            <p:sp>
              <p:nvSpPr>
                <p:cNvPr id="73" name="TextBox 72"/>
                <p:cNvSpPr txBox="1"/>
                <p:nvPr/>
              </p:nvSpPr>
              <p:spPr>
                <a:xfrm>
                  <a:off x="11300097" y="584492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74" name="Oval 73"/>
                <p:cNvSpPr/>
                <p:nvPr/>
              </p:nvSpPr>
              <p:spPr>
                <a:xfrm>
                  <a:off x="10115282" y="586016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75" name="TextBox 74"/>
                <p:cNvSpPr txBox="1"/>
                <p:nvPr/>
              </p:nvSpPr>
              <p:spPr>
                <a:xfrm>
                  <a:off x="9920877" y="5844861"/>
                  <a:ext cx="701040" cy="52706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My Bikes</a:t>
                  </a:r>
                </a:p>
              </p:txBody>
            </p:sp>
          </p:grpSp>
        </p:grpSp>
        <p:sp>
          <p:nvSpPr>
            <p:cNvPr id="84" name="Rounded Rectangle 83"/>
            <p:cNvSpPr/>
            <p:nvPr/>
          </p:nvSpPr>
          <p:spPr>
            <a:xfrm>
              <a:off x="2037079" y="1958369"/>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lumMod val="65000"/>
                      <a:lumOff val="35000"/>
                    </a:schemeClr>
                  </a:solidFill>
                  <a:latin typeface="Lato" panose="020F0502020204030203" pitchFamily="34" charset="0"/>
                </a:rPr>
                <a:t>Owen-A2</a:t>
              </a:r>
              <a:endParaRPr lang="en-AU" dirty="0">
                <a:solidFill>
                  <a:schemeClr val="tx1">
                    <a:lumMod val="65000"/>
                    <a:lumOff val="35000"/>
                  </a:schemeClr>
                </a:solidFill>
                <a:latin typeface="Lato" panose="020F0502020204030203" pitchFamily="34" charset="0"/>
              </a:endParaRPr>
            </a:p>
          </p:txBody>
        </p:sp>
        <p:sp>
          <p:nvSpPr>
            <p:cNvPr id="86" name="TextBox 85"/>
            <p:cNvSpPr txBox="1"/>
            <p:nvPr/>
          </p:nvSpPr>
          <p:spPr>
            <a:xfrm>
              <a:off x="2037079" y="1712148"/>
              <a:ext cx="864339"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E-Bike Name</a:t>
              </a:r>
              <a:endParaRPr lang="en-AU" sz="900" dirty="0">
                <a:solidFill>
                  <a:schemeClr val="tx1">
                    <a:lumMod val="65000"/>
                    <a:lumOff val="35000"/>
                  </a:schemeClr>
                </a:solidFill>
                <a:latin typeface="Lato" panose="020F0502020204030203" pitchFamily="34" charset="0"/>
              </a:endParaRPr>
            </a:p>
          </p:txBody>
        </p:sp>
        <p:sp>
          <p:nvSpPr>
            <p:cNvPr id="87" name="Rounded Rectangle 86"/>
            <p:cNvSpPr/>
            <p:nvPr/>
          </p:nvSpPr>
          <p:spPr>
            <a:xfrm>
              <a:off x="2037079" y="2579529"/>
              <a:ext cx="1193801" cy="359077"/>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23/01/2026</a:t>
              </a:r>
              <a:endParaRPr lang="en-AU" dirty="0">
                <a:solidFill>
                  <a:schemeClr val="bg1">
                    <a:lumMod val="65000"/>
                  </a:schemeClr>
                </a:solidFill>
                <a:latin typeface="Lato" panose="020F0502020204030203" pitchFamily="34" charset="0"/>
              </a:endParaRPr>
            </a:p>
          </p:txBody>
        </p:sp>
        <p:sp>
          <p:nvSpPr>
            <p:cNvPr id="89" name="TextBox 88"/>
            <p:cNvSpPr txBox="1"/>
            <p:nvPr/>
          </p:nvSpPr>
          <p:spPr>
            <a:xfrm>
              <a:off x="2037079" y="2368694"/>
              <a:ext cx="752129"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Availability</a:t>
              </a:r>
              <a:endParaRPr lang="en-AU" sz="900" dirty="0">
                <a:solidFill>
                  <a:schemeClr val="tx1">
                    <a:lumMod val="65000"/>
                    <a:lumOff val="35000"/>
                  </a:schemeClr>
                </a:solidFill>
                <a:latin typeface="Lato" panose="020F0502020204030203" pitchFamily="34" charset="0"/>
              </a:endParaRPr>
            </a:p>
          </p:txBody>
        </p:sp>
        <p:sp>
          <p:nvSpPr>
            <p:cNvPr id="91" name="Rounded Rectangle 90"/>
            <p:cNvSpPr/>
            <p:nvPr/>
          </p:nvSpPr>
          <p:spPr>
            <a:xfrm>
              <a:off x="3596340" y="2564329"/>
              <a:ext cx="1193801" cy="362856"/>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21/12/2027</a:t>
              </a:r>
              <a:endParaRPr lang="en-AU" dirty="0">
                <a:solidFill>
                  <a:schemeClr val="bg1">
                    <a:lumMod val="65000"/>
                  </a:schemeClr>
                </a:solidFill>
                <a:latin typeface="Lato" panose="020F0502020204030203" pitchFamily="34" charset="0"/>
              </a:endParaRPr>
            </a:p>
          </p:txBody>
        </p:sp>
        <p:sp>
          <p:nvSpPr>
            <p:cNvPr id="92" name="TextBox 91"/>
            <p:cNvSpPr txBox="1"/>
            <p:nvPr/>
          </p:nvSpPr>
          <p:spPr>
            <a:xfrm>
              <a:off x="3256279" y="2627774"/>
              <a:ext cx="316112"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To</a:t>
              </a:r>
              <a:endParaRPr lang="en-AU" sz="900" dirty="0">
                <a:solidFill>
                  <a:schemeClr val="tx1">
                    <a:lumMod val="65000"/>
                    <a:lumOff val="35000"/>
                  </a:schemeClr>
                </a:solidFill>
                <a:latin typeface="Lato" panose="020F0502020204030203" pitchFamily="34" charset="0"/>
              </a:endParaRPr>
            </a:p>
          </p:txBody>
        </p:sp>
        <p:sp>
          <p:nvSpPr>
            <p:cNvPr id="94" name="Rounded Rectangle 93"/>
            <p:cNvSpPr/>
            <p:nvPr/>
          </p:nvSpPr>
          <p:spPr>
            <a:xfrm>
              <a:off x="2037079" y="3183232"/>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68</a:t>
              </a:r>
              <a:endParaRPr lang="en-AU" dirty="0">
                <a:solidFill>
                  <a:schemeClr val="bg1">
                    <a:lumMod val="65000"/>
                  </a:schemeClr>
                </a:solidFill>
                <a:latin typeface="Lato" panose="020F0502020204030203" pitchFamily="34" charset="0"/>
              </a:endParaRPr>
            </a:p>
          </p:txBody>
        </p:sp>
        <p:sp>
          <p:nvSpPr>
            <p:cNvPr id="95" name="TextBox 94"/>
            <p:cNvSpPr txBox="1"/>
            <p:nvPr/>
          </p:nvSpPr>
          <p:spPr>
            <a:xfrm>
              <a:off x="2037079" y="2937011"/>
              <a:ext cx="1271502"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Price Per Week (Au$)</a:t>
              </a:r>
              <a:endParaRPr lang="en-AU" sz="900" dirty="0">
                <a:solidFill>
                  <a:schemeClr val="tx1">
                    <a:lumMod val="65000"/>
                    <a:lumOff val="35000"/>
                  </a:schemeClr>
                </a:solidFill>
                <a:latin typeface="Lato" panose="020F0502020204030203" pitchFamily="34" charset="0"/>
              </a:endParaRPr>
            </a:p>
          </p:txBody>
        </p:sp>
        <p:sp>
          <p:nvSpPr>
            <p:cNvPr id="97" name="Rounded Rectangle 96"/>
            <p:cNvSpPr/>
            <p:nvPr/>
          </p:nvSpPr>
          <p:spPr>
            <a:xfrm>
              <a:off x="2037079" y="3815923"/>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Cargo</a:t>
              </a:r>
              <a:endParaRPr lang="en-AU" dirty="0">
                <a:solidFill>
                  <a:schemeClr val="bg1">
                    <a:lumMod val="65000"/>
                  </a:schemeClr>
                </a:solidFill>
                <a:latin typeface="Lato" panose="020F0502020204030203" pitchFamily="34" charset="0"/>
              </a:endParaRPr>
            </a:p>
          </p:txBody>
        </p:sp>
        <p:sp>
          <p:nvSpPr>
            <p:cNvPr id="107" name="TextBox 106"/>
            <p:cNvSpPr txBox="1"/>
            <p:nvPr/>
          </p:nvSpPr>
          <p:spPr>
            <a:xfrm>
              <a:off x="2037079" y="3569702"/>
              <a:ext cx="904415"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Bike Category</a:t>
              </a:r>
              <a:endParaRPr lang="en-AU" sz="900" dirty="0">
                <a:solidFill>
                  <a:schemeClr val="tx1">
                    <a:lumMod val="65000"/>
                    <a:lumOff val="35000"/>
                  </a:schemeClr>
                </a:solidFill>
                <a:latin typeface="Lato" panose="020F0502020204030203" pitchFamily="34" charset="0"/>
              </a:endParaRPr>
            </a:p>
          </p:txBody>
        </p:sp>
        <p:sp>
          <p:nvSpPr>
            <p:cNvPr id="3" name="Isosceles Triangle 2"/>
            <p:cNvSpPr/>
            <p:nvPr/>
          </p:nvSpPr>
          <p:spPr>
            <a:xfrm rot="10800000">
              <a:off x="4497320" y="3955588"/>
              <a:ext cx="137899" cy="94236"/>
            </a:xfrm>
            <a:prstGeom prst="triangl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118" name="Rounded Rectangle 117"/>
            <p:cNvSpPr/>
            <p:nvPr/>
          </p:nvSpPr>
          <p:spPr>
            <a:xfrm>
              <a:off x="2030960" y="4466865"/>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050" dirty="0">
                  <a:solidFill>
                    <a:schemeClr val="bg1">
                      <a:lumMod val="65000"/>
                    </a:schemeClr>
                  </a:solidFill>
                  <a:latin typeface="Lato" panose="020F0502020204030203" pitchFamily="34" charset="0"/>
                </a:rPr>
                <a:t>E10 </a:t>
              </a:r>
              <a:r>
                <a:rPr lang="en-US" sz="1050" dirty="0">
                  <a:solidFill>
                    <a:schemeClr val="bg1">
                      <a:lumMod val="65000"/>
                    </a:schemeClr>
                  </a:solidFill>
                  <a:latin typeface="Lato" panose="020F0502020204030203" pitchFamily="34" charset="0"/>
                </a:rPr>
                <a:t>Union Road, Kensington NSW 2052</a:t>
              </a:r>
              <a:endParaRPr lang="en-AU" sz="1050" dirty="0">
                <a:solidFill>
                  <a:schemeClr val="bg1">
                    <a:lumMod val="65000"/>
                  </a:schemeClr>
                </a:solidFill>
                <a:latin typeface="Lato" panose="020F0502020204030203" pitchFamily="34" charset="0"/>
              </a:endParaRPr>
            </a:p>
          </p:txBody>
        </p:sp>
        <p:sp>
          <p:nvSpPr>
            <p:cNvPr id="134" name="TextBox 133"/>
            <p:cNvSpPr txBox="1"/>
            <p:nvPr/>
          </p:nvSpPr>
          <p:spPr>
            <a:xfrm>
              <a:off x="2030960" y="4220644"/>
              <a:ext cx="1555234"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Pick-up – Drop-off Address</a:t>
              </a:r>
              <a:endParaRPr lang="en-AU" sz="900" dirty="0">
                <a:solidFill>
                  <a:schemeClr val="tx1">
                    <a:lumMod val="65000"/>
                    <a:lumOff val="35000"/>
                  </a:schemeClr>
                </a:solidFill>
                <a:latin typeface="Lato" panose="020F0502020204030203" pitchFamily="34" charset="0"/>
              </a:endParaRPr>
            </a:p>
          </p:txBody>
        </p:sp>
        <p:sp>
          <p:nvSpPr>
            <p:cNvPr id="135" name="Rounded Rectangle 134"/>
            <p:cNvSpPr/>
            <p:nvPr/>
          </p:nvSpPr>
          <p:spPr>
            <a:xfrm>
              <a:off x="2037768" y="5247808"/>
              <a:ext cx="2743199" cy="399142"/>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Lato" panose="020F0502020204030203" pitchFamily="34" charset="0"/>
                </a:rPr>
                <a:t>Save Changes</a:t>
              </a:r>
              <a:endParaRPr lang="en-AU" sz="2800" b="1" dirty="0">
                <a:solidFill>
                  <a:schemeClr val="bg1"/>
                </a:solidFill>
                <a:latin typeface="Lato" panose="020F0502020204030203" pitchFamily="34" charset="0"/>
              </a:endParaRPr>
            </a:p>
          </p:txBody>
        </p:sp>
        <p:sp>
          <p:nvSpPr>
            <p:cNvPr id="136" name="Rectangle 135"/>
            <p:cNvSpPr/>
            <p:nvPr/>
          </p:nvSpPr>
          <p:spPr>
            <a:xfrm>
              <a:off x="2088176" y="4953796"/>
              <a:ext cx="193424" cy="210677"/>
            </a:xfrm>
            <a:prstGeom prst="rect">
              <a:avLst/>
            </a:prstGeom>
            <a:solidFill>
              <a:srgbClr val="F4E1FF"/>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7" name="TextBox 136"/>
            <p:cNvSpPr txBox="1"/>
            <p:nvPr/>
          </p:nvSpPr>
          <p:spPr>
            <a:xfrm>
              <a:off x="2281600" y="4953796"/>
              <a:ext cx="2526654" cy="246221"/>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I confirm all </a:t>
              </a:r>
              <a:r>
                <a:rPr lang="en-US" sz="1000" b="1" u="sng" dirty="0">
                  <a:solidFill>
                    <a:srgbClr val="9510E4"/>
                  </a:solidFill>
                  <a:latin typeface="Lato" panose="020F0502020204030203" pitchFamily="34" charset="0"/>
                </a:rPr>
                <a:t>e-bike features</a:t>
              </a:r>
              <a:r>
                <a:rPr lang="en-US" sz="900" dirty="0">
                  <a:solidFill>
                    <a:schemeClr val="bg1">
                      <a:lumMod val="50000"/>
                    </a:schemeClr>
                  </a:solidFill>
                  <a:latin typeface="Lato" panose="020F0502020204030203" pitchFamily="34" charset="0"/>
                </a:rPr>
                <a:t> are working fine.</a:t>
              </a:r>
              <a:endParaRPr lang="en-AU" sz="900" dirty="0">
                <a:solidFill>
                  <a:schemeClr val="bg1">
                    <a:lumMod val="50000"/>
                  </a:schemeClr>
                </a:solidFill>
                <a:latin typeface="Lato" panose="020F0502020204030203" pitchFamily="34" charset="0"/>
              </a:endParaRPr>
            </a:p>
          </p:txBody>
        </p:sp>
      </p:grpSp>
      <p:sp>
        <p:nvSpPr>
          <p:cNvPr id="65" name="Rectangle 64"/>
          <p:cNvSpPr/>
          <p:nvPr/>
        </p:nvSpPr>
        <p:spPr>
          <a:xfrm>
            <a:off x="1766670" y="4899120"/>
            <a:ext cx="357790" cy="369332"/>
          </a:xfrm>
          <a:prstGeom prst="rect">
            <a:avLst/>
          </a:prstGeom>
        </p:spPr>
        <p:txBody>
          <a:bodyPr wrap="none">
            <a:spAutoFit/>
          </a:bodyPr>
          <a:lstStyle/>
          <a:p>
            <a:r>
              <a:rPr lang="en-AU" b="1" dirty="0">
                <a:solidFill>
                  <a:schemeClr val="tx1">
                    <a:lumMod val="50000"/>
                    <a:lumOff val="50000"/>
                  </a:schemeClr>
                </a:solidFill>
                <a:latin typeface="Google Sans"/>
              </a:rPr>
              <a:t>✓</a:t>
            </a:r>
            <a:endParaRPr lang="en-AU" dirty="0">
              <a:solidFill>
                <a:schemeClr val="tx1">
                  <a:lumMod val="50000"/>
                  <a:lumOff val="50000"/>
                </a:schemeClr>
              </a:solidFill>
            </a:endParaRPr>
          </a:p>
        </p:txBody>
      </p:sp>
      <p:pic>
        <p:nvPicPr>
          <p:cNvPr id="8" name="Picture 7"/>
          <p:cNvPicPr>
            <a:picLocks noChangeAspect="1"/>
          </p:cNvPicPr>
          <p:nvPr/>
        </p:nvPicPr>
        <p:blipFill>
          <a:blip r:embed="rId4"/>
          <a:stretch>
            <a:fillRect/>
          </a:stretch>
        </p:blipFill>
        <p:spPr>
          <a:xfrm>
            <a:off x="3405163" y="1480165"/>
            <a:ext cx="352474" cy="285790"/>
          </a:xfrm>
          <a:prstGeom prst="rect">
            <a:avLst/>
          </a:prstGeom>
        </p:spPr>
      </p:pic>
      <p:pic>
        <p:nvPicPr>
          <p:cNvPr id="66" name="Picture 65"/>
          <p:cNvPicPr>
            <a:picLocks noChangeAspect="1"/>
          </p:cNvPicPr>
          <p:nvPr/>
        </p:nvPicPr>
        <p:blipFill rotWithShape="1">
          <a:blip r:embed="rId5"/>
          <a:srcRect l="28965" r="6291" b="7480"/>
          <a:stretch/>
        </p:blipFill>
        <p:spPr>
          <a:xfrm>
            <a:off x="2823042" y="1100896"/>
            <a:ext cx="680387" cy="669288"/>
          </a:xfrm>
          <a:prstGeom prst="ellipse">
            <a:avLst/>
          </a:prstGeom>
          <a:ln w="63500" cap="rnd">
            <a:no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grpSp>
        <p:nvGrpSpPr>
          <p:cNvPr id="11" name="Group 10"/>
          <p:cNvGrpSpPr/>
          <p:nvPr/>
        </p:nvGrpSpPr>
        <p:grpSpPr>
          <a:xfrm>
            <a:off x="1807005" y="2839985"/>
            <a:ext cx="2164227" cy="1939609"/>
            <a:chOff x="1807005" y="2839985"/>
            <a:chExt cx="2164227" cy="1939609"/>
          </a:xfrm>
        </p:grpSpPr>
        <p:pic>
          <p:nvPicPr>
            <p:cNvPr id="2" name="Picture 1"/>
            <p:cNvPicPr>
              <a:picLocks noChangeAspect="1"/>
            </p:cNvPicPr>
            <p:nvPr/>
          </p:nvPicPr>
          <p:blipFill>
            <a:blip r:embed="rId6"/>
            <a:stretch>
              <a:fillRect/>
            </a:stretch>
          </p:blipFill>
          <p:spPr>
            <a:xfrm>
              <a:off x="1807005" y="2839985"/>
              <a:ext cx="2164227" cy="1939609"/>
            </a:xfrm>
            <a:prstGeom prst="rect">
              <a:avLst/>
            </a:prstGeom>
            <a:ln w="12700">
              <a:solidFill>
                <a:srgbClr val="9510E4"/>
              </a:solidFill>
            </a:ln>
          </p:spPr>
        </p:pic>
        <p:sp>
          <p:nvSpPr>
            <p:cNvPr id="40" name="Freeform 39"/>
            <p:cNvSpPr/>
            <p:nvPr/>
          </p:nvSpPr>
          <p:spPr>
            <a:xfrm>
              <a:off x="2111667" y="3970057"/>
              <a:ext cx="1844325" cy="223856"/>
            </a:xfrm>
            <a:custGeom>
              <a:avLst/>
              <a:gdLst>
                <a:gd name="connsiteX0" fmla="*/ 0 w 1844325"/>
                <a:gd name="connsiteY0" fmla="*/ 111927 h 223856"/>
                <a:gd name="connsiteX1" fmla="*/ 0 w 1844325"/>
                <a:gd name="connsiteY1" fmla="*/ 111928 h 223856"/>
                <a:gd name="connsiteX2" fmla="*/ 0 w 1844325"/>
                <a:gd name="connsiteY2" fmla="*/ 111928 h 223856"/>
                <a:gd name="connsiteX3" fmla="*/ 111928 w 1844325"/>
                <a:gd name="connsiteY3" fmla="*/ 0 h 223856"/>
                <a:gd name="connsiteX4" fmla="*/ 1844325 w 1844325"/>
                <a:gd name="connsiteY4" fmla="*/ 0 h 223856"/>
                <a:gd name="connsiteX5" fmla="*/ 1844325 w 1844325"/>
                <a:gd name="connsiteY5" fmla="*/ 223856 h 223856"/>
                <a:gd name="connsiteX6" fmla="*/ 111928 w 1844325"/>
                <a:gd name="connsiteY6" fmla="*/ 223855 h 223856"/>
                <a:gd name="connsiteX7" fmla="*/ 8796 w 1844325"/>
                <a:gd name="connsiteY7" fmla="*/ 155495 h 223856"/>
                <a:gd name="connsiteX8" fmla="*/ 0 w 1844325"/>
                <a:gd name="connsiteY8" fmla="*/ 111928 h 223856"/>
                <a:gd name="connsiteX9" fmla="*/ 8796 w 1844325"/>
                <a:gd name="connsiteY9" fmla="*/ 68361 h 223856"/>
                <a:gd name="connsiteX10" fmla="*/ 111928 w 1844325"/>
                <a:gd name="connsiteY10" fmla="*/ 0 h 223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4325" h="223856">
                  <a:moveTo>
                    <a:pt x="0" y="111927"/>
                  </a:moveTo>
                  <a:lnTo>
                    <a:pt x="0" y="111928"/>
                  </a:lnTo>
                  <a:lnTo>
                    <a:pt x="0" y="111928"/>
                  </a:lnTo>
                  <a:close/>
                  <a:moveTo>
                    <a:pt x="111928" y="0"/>
                  </a:moveTo>
                  <a:lnTo>
                    <a:pt x="1844325" y="0"/>
                  </a:lnTo>
                  <a:lnTo>
                    <a:pt x="1844325" y="223856"/>
                  </a:lnTo>
                  <a:lnTo>
                    <a:pt x="111928" y="223855"/>
                  </a:lnTo>
                  <a:cubicBezTo>
                    <a:pt x="65566" y="223855"/>
                    <a:pt x="25788" y="195667"/>
                    <a:pt x="8796" y="155495"/>
                  </a:cubicBezTo>
                  <a:lnTo>
                    <a:pt x="0" y="111928"/>
                  </a:lnTo>
                  <a:lnTo>
                    <a:pt x="8796" y="68361"/>
                  </a:lnTo>
                  <a:cubicBezTo>
                    <a:pt x="25788" y="28188"/>
                    <a:pt x="65566" y="0"/>
                    <a:pt x="111928" y="0"/>
                  </a:cubicBezTo>
                  <a:close/>
                </a:path>
              </a:pathLst>
            </a:custGeom>
            <a:solidFill>
              <a:srgbClr val="9510E4">
                <a:alpha val="4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Freeform 40"/>
            <p:cNvSpPr/>
            <p:nvPr/>
          </p:nvSpPr>
          <p:spPr>
            <a:xfrm rot="10800000">
              <a:off x="1832049" y="4495322"/>
              <a:ext cx="1844325" cy="223856"/>
            </a:xfrm>
            <a:custGeom>
              <a:avLst/>
              <a:gdLst>
                <a:gd name="connsiteX0" fmla="*/ 0 w 1844325"/>
                <a:gd name="connsiteY0" fmla="*/ 111927 h 223856"/>
                <a:gd name="connsiteX1" fmla="*/ 0 w 1844325"/>
                <a:gd name="connsiteY1" fmla="*/ 111928 h 223856"/>
                <a:gd name="connsiteX2" fmla="*/ 0 w 1844325"/>
                <a:gd name="connsiteY2" fmla="*/ 111928 h 223856"/>
                <a:gd name="connsiteX3" fmla="*/ 111928 w 1844325"/>
                <a:gd name="connsiteY3" fmla="*/ 0 h 223856"/>
                <a:gd name="connsiteX4" fmla="*/ 1844325 w 1844325"/>
                <a:gd name="connsiteY4" fmla="*/ 0 h 223856"/>
                <a:gd name="connsiteX5" fmla="*/ 1844325 w 1844325"/>
                <a:gd name="connsiteY5" fmla="*/ 223856 h 223856"/>
                <a:gd name="connsiteX6" fmla="*/ 111928 w 1844325"/>
                <a:gd name="connsiteY6" fmla="*/ 223855 h 223856"/>
                <a:gd name="connsiteX7" fmla="*/ 8796 w 1844325"/>
                <a:gd name="connsiteY7" fmla="*/ 155495 h 223856"/>
                <a:gd name="connsiteX8" fmla="*/ 0 w 1844325"/>
                <a:gd name="connsiteY8" fmla="*/ 111928 h 223856"/>
                <a:gd name="connsiteX9" fmla="*/ 8796 w 1844325"/>
                <a:gd name="connsiteY9" fmla="*/ 68361 h 223856"/>
                <a:gd name="connsiteX10" fmla="*/ 111928 w 1844325"/>
                <a:gd name="connsiteY10" fmla="*/ 0 h 223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4325" h="223856">
                  <a:moveTo>
                    <a:pt x="0" y="111927"/>
                  </a:moveTo>
                  <a:lnTo>
                    <a:pt x="0" y="111928"/>
                  </a:lnTo>
                  <a:lnTo>
                    <a:pt x="0" y="111928"/>
                  </a:lnTo>
                  <a:close/>
                  <a:moveTo>
                    <a:pt x="111928" y="0"/>
                  </a:moveTo>
                  <a:lnTo>
                    <a:pt x="1844325" y="0"/>
                  </a:lnTo>
                  <a:lnTo>
                    <a:pt x="1844325" y="223856"/>
                  </a:lnTo>
                  <a:lnTo>
                    <a:pt x="111928" y="223855"/>
                  </a:lnTo>
                  <a:cubicBezTo>
                    <a:pt x="65566" y="223855"/>
                    <a:pt x="25788" y="195667"/>
                    <a:pt x="8796" y="155495"/>
                  </a:cubicBezTo>
                  <a:lnTo>
                    <a:pt x="0" y="111928"/>
                  </a:lnTo>
                  <a:lnTo>
                    <a:pt x="8796" y="68361"/>
                  </a:lnTo>
                  <a:cubicBezTo>
                    <a:pt x="25788" y="28188"/>
                    <a:pt x="65566" y="0"/>
                    <a:pt x="111928" y="0"/>
                  </a:cubicBezTo>
                  <a:close/>
                </a:path>
              </a:pathLst>
            </a:custGeom>
            <a:solidFill>
              <a:srgbClr val="9510E4">
                <a:alpha val="4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1832047" y="4225812"/>
              <a:ext cx="2118371" cy="242178"/>
            </a:xfrm>
            <a:prstGeom prst="rect">
              <a:avLst/>
            </a:prstGeom>
            <a:solidFill>
              <a:srgbClr val="9510E4">
                <a:alpha val="4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2845018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6200000">
            <a:off x="-3045810" y="3044278"/>
            <a:ext cx="6858000" cy="769441"/>
          </a:xfrm>
          <a:prstGeom prst="rect">
            <a:avLst/>
          </a:prstGeom>
          <a:noFill/>
        </p:spPr>
        <p:txBody>
          <a:bodyPr wrap="square" rtlCol="0">
            <a:spAutoFit/>
          </a:bodyPr>
          <a:lstStyle/>
          <a:p>
            <a:r>
              <a:rPr lang="en-US" sz="4400" b="1" dirty="0"/>
              <a:t>Renter E-Bike Filter</a:t>
            </a:r>
            <a:endParaRPr lang="en-AU" sz="4400" b="1" dirty="0"/>
          </a:p>
        </p:txBody>
      </p:sp>
      <p:grpSp>
        <p:nvGrpSpPr>
          <p:cNvPr id="5" name="Group 4"/>
          <p:cNvGrpSpPr/>
          <p:nvPr/>
        </p:nvGrpSpPr>
        <p:grpSpPr>
          <a:xfrm>
            <a:off x="947075" y="0"/>
            <a:ext cx="3374571" cy="6858000"/>
            <a:chOff x="7676296" y="-94149"/>
            <a:chExt cx="3374571" cy="685800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9969" y="149945"/>
              <a:ext cx="3189491" cy="5801276"/>
            </a:xfrm>
            <a:prstGeom prst="rect">
              <a:avLst/>
            </a:prstGeom>
          </p:spPr>
        </p:pic>
        <p:grpSp>
          <p:nvGrpSpPr>
            <p:cNvPr id="44" name="Group 43"/>
            <p:cNvGrpSpPr/>
            <p:nvPr/>
          </p:nvGrpSpPr>
          <p:grpSpPr>
            <a:xfrm>
              <a:off x="7676296" y="-94149"/>
              <a:ext cx="3374571" cy="6858000"/>
              <a:chOff x="4950097" y="0"/>
              <a:chExt cx="3374571" cy="6858000"/>
            </a:xfrm>
          </p:grpSpPr>
          <p:grpSp>
            <p:nvGrpSpPr>
              <p:cNvPr id="45" name="Group 44"/>
              <p:cNvGrpSpPr/>
              <p:nvPr/>
            </p:nvGrpSpPr>
            <p:grpSpPr>
              <a:xfrm>
                <a:off x="4950097" y="0"/>
                <a:ext cx="3374571" cy="6858000"/>
                <a:chOff x="6333672" y="0"/>
                <a:chExt cx="3374571" cy="6858000"/>
              </a:xfrm>
            </p:grpSpPr>
            <p:pic>
              <p:nvPicPr>
                <p:cNvPr id="51" name="Picture 50"/>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52" name="Freeform 51"/>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6" name="TextBox 45"/>
              <p:cNvSpPr txBox="1"/>
              <p:nvPr/>
            </p:nvSpPr>
            <p:spPr>
              <a:xfrm>
                <a:off x="5321859" y="5848701"/>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My Rides</a:t>
                </a:r>
              </a:p>
            </p:txBody>
          </p:sp>
          <p:sp>
            <p:nvSpPr>
              <p:cNvPr id="47" name="TextBox 46"/>
              <p:cNvSpPr txBox="1"/>
              <p:nvPr/>
            </p:nvSpPr>
            <p:spPr>
              <a:xfrm>
                <a:off x="6701079" y="5849717"/>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Explore</a:t>
                </a:r>
              </a:p>
            </p:txBody>
          </p:sp>
          <p:sp>
            <p:nvSpPr>
              <p:cNvPr id="48" name="TextBox 47"/>
              <p:cNvSpPr txBox="1"/>
              <p:nvPr/>
            </p:nvSpPr>
            <p:spPr>
              <a:xfrm>
                <a:off x="73792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49" name="Oval 48"/>
              <p:cNvSpPr/>
              <p:nvPr/>
            </p:nvSpPr>
            <p:spPr>
              <a:xfrm>
                <a:off x="6194444" y="586394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50" name="TextBox 49"/>
              <p:cNvSpPr txBox="1"/>
              <p:nvPr/>
            </p:nvSpPr>
            <p:spPr>
              <a:xfrm>
                <a:off x="6000039" y="584864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grpSp>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8442" y="432759"/>
            <a:ext cx="778707" cy="778707"/>
          </a:xfrm>
          <a:prstGeom prst="rect">
            <a:avLst/>
          </a:prstGeom>
        </p:spPr>
      </p:pic>
      <p:sp>
        <p:nvSpPr>
          <p:cNvPr id="69" name="TextBox 68"/>
          <p:cNvSpPr txBox="1"/>
          <p:nvPr/>
        </p:nvSpPr>
        <p:spPr>
          <a:xfrm>
            <a:off x="9216289" y="688246"/>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sp>
        <p:nvSpPr>
          <p:cNvPr id="78" name="TextBox 77"/>
          <p:cNvSpPr txBox="1"/>
          <p:nvPr/>
        </p:nvSpPr>
        <p:spPr>
          <a:xfrm>
            <a:off x="8597177" y="3540659"/>
            <a:ext cx="2813829" cy="307777"/>
          </a:xfrm>
          <a:prstGeom prst="rect">
            <a:avLst/>
          </a:prstGeom>
          <a:noFill/>
        </p:spPr>
        <p:txBody>
          <a:bodyPr wrap="square" rtlCol="0">
            <a:spAutoFit/>
          </a:bodyPr>
          <a:lstStyle/>
          <a:p>
            <a:r>
              <a:rPr lang="en-US" sz="1400" b="1" dirty="0">
                <a:solidFill>
                  <a:schemeClr val="tx1">
                    <a:lumMod val="65000"/>
                    <a:lumOff val="35000"/>
                  </a:schemeClr>
                </a:solidFill>
                <a:latin typeface="Comfortaa" pitchFamily="2" charset="0"/>
              </a:rPr>
              <a:t>Similar E-Bikes</a:t>
            </a:r>
            <a:endParaRPr lang="en-AU" sz="1400" b="1" dirty="0">
              <a:solidFill>
                <a:schemeClr val="tx1">
                  <a:lumMod val="65000"/>
                  <a:lumOff val="35000"/>
                </a:schemeClr>
              </a:solidFill>
              <a:latin typeface="Comfortaa" pitchFamily="2" charset="0"/>
            </a:endParaRPr>
          </a:p>
        </p:txBody>
      </p:sp>
      <p:sp>
        <p:nvSpPr>
          <p:cNvPr id="104" name="Rectangle 103"/>
          <p:cNvSpPr/>
          <p:nvPr/>
        </p:nvSpPr>
        <p:spPr>
          <a:xfrm>
            <a:off x="8445193" y="3851943"/>
            <a:ext cx="3164399" cy="1224919"/>
          </a:xfrm>
          <a:prstGeom prst="rect">
            <a:avLst/>
          </a:prstGeom>
          <a:solidFill>
            <a:srgbClr val="FFE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05" name="Straight Connector 104"/>
          <p:cNvCxnSpPr/>
          <p:nvPr/>
        </p:nvCxnSpPr>
        <p:spPr>
          <a:xfrm>
            <a:off x="8704188" y="4143798"/>
            <a:ext cx="2586513"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8660895" y="3883291"/>
            <a:ext cx="896399" cy="276999"/>
          </a:xfrm>
          <a:prstGeom prst="rect">
            <a:avLst/>
          </a:prstGeom>
          <a:noFill/>
        </p:spPr>
        <p:txBody>
          <a:bodyPr wrap="none" rtlCol="0">
            <a:spAutoFit/>
          </a:bodyPr>
          <a:lstStyle/>
          <a:p>
            <a:r>
              <a:rPr lang="en-US" sz="1200" b="1" dirty="0">
                <a:solidFill>
                  <a:srgbClr val="9510E4"/>
                </a:solidFill>
                <a:latin typeface="Comfortaa" pitchFamily="2" charset="0"/>
              </a:rPr>
              <a:t>Owen-A2</a:t>
            </a:r>
            <a:endParaRPr lang="en-AU" sz="1200" b="1" dirty="0">
              <a:solidFill>
                <a:srgbClr val="9510E4"/>
              </a:solidFill>
              <a:latin typeface="Comfortaa" pitchFamily="2" charset="0"/>
            </a:endParaRPr>
          </a:p>
        </p:txBody>
      </p:sp>
      <p:pic>
        <p:nvPicPr>
          <p:cNvPr id="108" name="Picture 107"/>
          <p:cNvPicPr>
            <a:picLocks noChangeAspect="1"/>
          </p:cNvPicPr>
          <p:nvPr/>
        </p:nvPicPr>
        <p:blipFill rotWithShape="1">
          <a:blip r:embed="rId5"/>
          <a:srcRect l="35787" t="7837" b="12703"/>
          <a:stretch/>
        </p:blipFill>
        <p:spPr>
          <a:xfrm>
            <a:off x="8728205" y="4204910"/>
            <a:ext cx="680141" cy="632289"/>
          </a:xfrm>
          <a:prstGeom prst="ellipse">
            <a:avLst/>
          </a:prstGeom>
          <a:ln w="63500" cap="rnd">
            <a:no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sp>
        <p:nvSpPr>
          <p:cNvPr id="109" name="5-Point Star 108"/>
          <p:cNvSpPr/>
          <p:nvPr/>
        </p:nvSpPr>
        <p:spPr>
          <a:xfrm>
            <a:off x="8728205" y="4881072"/>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0" name="5-Point Star 109"/>
          <p:cNvSpPr/>
          <p:nvPr/>
        </p:nvSpPr>
        <p:spPr>
          <a:xfrm>
            <a:off x="8874940" y="4881282"/>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1" name="5-Point Star 110"/>
          <p:cNvSpPr/>
          <p:nvPr/>
        </p:nvSpPr>
        <p:spPr>
          <a:xfrm>
            <a:off x="9018151" y="4880967"/>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2" name="5-Point Star 111"/>
          <p:cNvSpPr/>
          <p:nvPr/>
        </p:nvSpPr>
        <p:spPr>
          <a:xfrm>
            <a:off x="9164886" y="4881177"/>
            <a:ext cx="108000" cy="108000"/>
          </a:xfrm>
          <a:prstGeom prst="star5">
            <a:avLst/>
          </a:prstGeom>
          <a:no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3" name="5-Point Star 112"/>
          <p:cNvSpPr/>
          <p:nvPr/>
        </p:nvSpPr>
        <p:spPr>
          <a:xfrm>
            <a:off x="9309336" y="4882506"/>
            <a:ext cx="108000" cy="108000"/>
          </a:xfrm>
          <a:prstGeom prst="star5">
            <a:avLst/>
          </a:prstGeom>
          <a:no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4" name="Rectangle 113"/>
          <p:cNvSpPr/>
          <p:nvPr/>
        </p:nvSpPr>
        <p:spPr>
          <a:xfrm>
            <a:off x="9563651" y="3888621"/>
            <a:ext cx="1851789" cy="253916"/>
          </a:xfrm>
          <a:prstGeom prst="rect">
            <a:avLst/>
          </a:prstGeom>
        </p:spPr>
        <p:txBody>
          <a:bodyPr wrap="none">
            <a:spAutoFit/>
          </a:bodyPr>
          <a:lstStyle/>
          <a:p>
            <a:r>
              <a:rPr lang="en-US" sz="1050" dirty="0">
                <a:solidFill>
                  <a:schemeClr val="tx1">
                    <a:lumMod val="65000"/>
                    <a:lumOff val="35000"/>
                  </a:schemeClr>
                </a:solidFill>
                <a:latin typeface="Lato" panose="020F0502020204030203" pitchFamily="34" charset="0"/>
              </a:rPr>
              <a:t>23 Jan, 2026 – 21 Dec, 2027</a:t>
            </a:r>
            <a:endParaRPr lang="en-AU" sz="1050" dirty="0"/>
          </a:p>
        </p:txBody>
      </p:sp>
      <p:sp>
        <p:nvSpPr>
          <p:cNvPr id="115" name="Rectangle 114"/>
          <p:cNvSpPr/>
          <p:nvPr/>
        </p:nvSpPr>
        <p:spPr>
          <a:xfrm>
            <a:off x="9633524" y="4065155"/>
            <a:ext cx="1921680" cy="1046440"/>
          </a:xfrm>
          <a:prstGeom prst="rect">
            <a:avLst/>
          </a:prstGeom>
        </p:spPr>
        <p:txBody>
          <a:bodyPr wrap="square">
            <a:spAutoFit/>
          </a:bodyPr>
          <a:lstStyle/>
          <a:p>
            <a:pPr>
              <a:lnSpc>
                <a:spcPct val="150000"/>
              </a:lnSpc>
            </a:pPr>
            <a:r>
              <a:rPr lang="en-AU" sz="1400" b="1" dirty="0">
                <a:solidFill>
                  <a:srgbClr val="9510E4"/>
                </a:solidFill>
                <a:latin typeface="Lato" panose="020F0502020204030203" pitchFamily="34" charset="0"/>
              </a:rPr>
              <a:t>   🚲</a:t>
            </a:r>
            <a:r>
              <a:rPr lang="en-AU" sz="1000" b="1" dirty="0">
                <a:solidFill>
                  <a:schemeClr val="bg1">
                    <a:lumMod val="50000"/>
                  </a:schemeClr>
                </a:solidFill>
                <a:latin typeface="Lato" panose="020F0502020204030203" pitchFamily="34" charset="0"/>
              </a:rPr>
              <a:t>    </a:t>
            </a:r>
            <a:r>
              <a:rPr lang="en-AU" sz="1000" dirty="0">
                <a:solidFill>
                  <a:schemeClr val="bg1">
                    <a:lumMod val="50000"/>
                  </a:schemeClr>
                </a:solidFill>
                <a:latin typeface="Lato" panose="020F0502020204030203" pitchFamily="34" charset="0"/>
              </a:rPr>
              <a:t>Cargo</a:t>
            </a:r>
          </a:p>
          <a:p>
            <a:pPr>
              <a:lnSpc>
                <a:spcPct val="150000"/>
              </a:lnSpc>
            </a:pPr>
            <a:r>
              <a:rPr lang="en-US" sz="1000" b="1" dirty="0">
                <a:solidFill>
                  <a:srgbClr val="9510E4"/>
                </a:solidFill>
                <a:latin typeface="Lato" panose="020F0502020204030203" pitchFamily="34" charset="0"/>
              </a:rPr>
              <a:t>$/Wk  68</a:t>
            </a:r>
          </a:p>
          <a:p>
            <a:r>
              <a:rPr lang="en-AU" sz="1100" b="1" dirty="0">
                <a:solidFill>
                  <a:srgbClr val="9510E4"/>
                </a:solidFill>
                <a:latin typeface="Lato" panose="020F0502020204030203" pitchFamily="34" charset="0"/>
              </a:rPr>
              <a:t>     </a:t>
            </a:r>
            <a:r>
              <a:rPr lang="en-AU" sz="1600" b="1" dirty="0">
                <a:solidFill>
                  <a:srgbClr val="9510E4"/>
                </a:solidFill>
                <a:latin typeface="Lato" panose="020F0502020204030203" pitchFamily="34" charset="0"/>
              </a:rPr>
              <a:t>📍</a:t>
            </a:r>
            <a:r>
              <a:rPr lang="en-AU" sz="1100" b="1" dirty="0">
                <a:solidFill>
                  <a:srgbClr val="9510E4"/>
                </a:solidFill>
                <a:latin typeface="Lato" panose="020F0502020204030203" pitchFamily="34" charset="0"/>
              </a:rPr>
              <a:t>  </a:t>
            </a:r>
            <a:r>
              <a:rPr lang="en-AU" sz="1000" dirty="0">
                <a:solidFill>
                  <a:schemeClr val="bg1">
                    <a:lumMod val="50000"/>
                  </a:schemeClr>
                </a:solidFill>
                <a:latin typeface="Lato" panose="020F0502020204030203" pitchFamily="34" charset="0"/>
              </a:rPr>
              <a:t>E10 </a:t>
            </a:r>
            <a:r>
              <a:rPr lang="en-US" sz="1000" dirty="0">
                <a:solidFill>
                  <a:schemeClr val="bg1">
                    <a:lumMod val="50000"/>
                  </a:schemeClr>
                </a:solidFill>
                <a:latin typeface="Lato" panose="020F0502020204030203" pitchFamily="34" charset="0"/>
              </a:rPr>
              <a:t>Union Road,                               </a:t>
            </a:r>
            <a:r>
              <a:rPr lang="en-US" sz="1000" dirty="0">
                <a:solidFill>
                  <a:srgbClr val="FFEBFF"/>
                </a:solidFill>
                <a:latin typeface="Lato" panose="020F0502020204030203" pitchFamily="34" charset="0"/>
              </a:rPr>
              <a:t>.  </a:t>
            </a:r>
            <a:r>
              <a:rPr lang="en-US" sz="1000" dirty="0">
                <a:solidFill>
                  <a:schemeClr val="bg1">
                    <a:lumMod val="50000"/>
                  </a:schemeClr>
                </a:solidFill>
                <a:latin typeface="Lato" panose="020F0502020204030203" pitchFamily="34" charset="0"/>
              </a:rPr>
              <a:t>             Kensington NSW 2052</a:t>
            </a:r>
            <a:endParaRPr lang="en-AU" sz="1000" dirty="0">
              <a:solidFill>
                <a:schemeClr val="bg1">
                  <a:lumMod val="50000"/>
                </a:schemeClr>
              </a:solidFill>
              <a:latin typeface="Lato" panose="020F0502020204030203" pitchFamily="34" charset="0"/>
            </a:endParaRPr>
          </a:p>
        </p:txBody>
      </p:sp>
      <p:grpSp>
        <p:nvGrpSpPr>
          <p:cNvPr id="116" name="Group 115"/>
          <p:cNvGrpSpPr/>
          <p:nvPr/>
        </p:nvGrpSpPr>
        <p:grpSpPr>
          <a:xfrm>
            <a:off x="8442435" y="5121801"/>
            <a:ext cx="3164399" cy="1259652"/>
            <a:chOff x="4637863" y="1851908"/>
            <a:chExt cx="3164399" cy="1259652"/>
          </a:xfrm>
        </p:grpSpPr>
        <p:sp>
          <p:nvSpPr>
            <p:cNvPr id="117" name="Rectangle 116"/>
            <p:cNvSpPr/>
            <p:nvPr/>
          </p:nvSpPr>
          <p:spPr>
            <a:xfrm>
              <a:off x="4637863" y="1851908"/>
              <a:ext cx="3164399" cy="1224919"/>
            </a:xfrm>
            <a:prstGeom prst="rect">
              <a:avLst/>
            </a:prstGeom>
            <a:solidFill>
              <a:srgbClr val="FFE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9" name="Straight Connector 118"/>
            <p:cNvCxnSpPr/>
            <p:nvPr/>
          </p:nvCxnSpPr>
          <p:spPr>
            <a:xfrm>
              <a:off x="4896858" y="2143763"/>
              <a:ext cx="2586513"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4853565" y="1883256"/>
              <a:ext cx="870751" cy="276999"/>
            </a:xfrm>
            <a:prstGeom prst="rect">
              <a:avLst/>
            </a:prstGeom>
            <a:noFill/>
          </p:spPr>
          <p:txBody>
            <a:bodyPr wrap="none" rtlCol="0">
              <a:spAutoFit/>
            </a:bodyPr>
            <a:lstStyle/>
            <a:p>
              <a:r>
                <a:rPr lang="en-US" sz="1200" b="1" dirty="0">
                  <a:solidFill>
                    <a:srgbClr val="9510E4"/>
                  </a:solidFill>
                  <a:latin typeface="Comfortaa" pitchFamily="2" charset="0"/>
                </a:rPr>
                <a:t>Owen-B1</a:t>
              </a:r>
              <a:endParaRPr lang="en-AU" sz="1200" b="1" dirty="0">
                <a:solidFill>
                  <a:srgbClr val="9510E4"/>
                </a:solidFill>
                <a:latin typeface="Comfortaa" pitchFamily="2" charset="0"/>
              </a:endParaRPr>
            </a:p>
          </p:txBody>
        </p:sp>
        <p:pic>
          <p:nvPicPr>
            <p:cNvPr id="121" name="Picture 120"/>
            <p:cNvPicPr>
              <a:picLocks noChangeAspect="1"/>
            </p:cNvPicPr>
            <p:nvPr/>
          </p:nvPicPr>
          <p:blipFill rotWithShape="1">
            <a:blip r:embed="rId5"/>
            <a:srcRect l="35787" t="7837" b="12703"/>
            <a:stretch/>
          </p:blipFill>
          <p:spPr>
            <a:xfrm>
              <a:off x="4920875" y="2204875"/>
              <a:ext cx="680141" cy="632289"/>
            </a:xfrm>
            <a:prstGeom prst="ellipse">
              <a:avLst/>
            </a:prstGeom>
            <a:ln w="63500" cap="rnd">
              <a:no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sp>
          <p:nvSpPr>
            <p:cNvPr id="122" name="5-Point Star 121"/>
            <p:cNvSpPr/>
            <p:nvPr/>
          </p:nvSpPr>
          <p:spPr>
            <a:xfrm>
              <a:off x="4920875" y="2881037"/>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3" name="5-Point Star 122"/>
            <p:cNvSpPr/>
            <p:nvPr/>
          </p:nvSpPr>
          <p:spPr>
            <a:xfrm>
              <a:off x="5067610" y="2881247"/>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4" name="5-Point Star 123"/>
            <p:cNvSpPr/>
            <p:nvPr/>
          </p:nvSpPr>
          <p:spPr>
            <a:xfrm>
              <a:off x="5210821" y="2880932"/>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5" name="5-Point Star 124"/>
            <p:cNvSpPr/>
            <p:nvPr/>
          </p:nvSpPr>
          <p:spPr>
            <a:xfrm>
              <a:off x="5357556" y="2881142"/>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6" name="5-Point Star 125"/>
            <p:cNvSpPr/>
            <p:nvPr/>
          </p:nvSpPr>
          <p:spPr>
            <a:xfrm>
              <a:off x="5502006" y="2882471"/>
              <a:ext cx="108000" cy="108000"/>
            </a:xfrm>
            <a:prstGeom prst="star5">
              <a:avLst/>
            </a:prstGeom>
            <a:no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7" name="Rectangle 126"/>
            <p:cNvSpPr/>
            <p:nvPr/>
          </p:nvSpPr>
          <p:spPr>
            <a:xfrm>
              <a:off x="5756321" y="1888586"/>
              <a:ext cx="1851789" cy="253916"/>
            </a:xfrm>
            <a:prstGeom prst="rect">
              <a:avLst/>
            </a:prstGeom>
          </p:spPr>
          <p:txBody>
            <a:bodyPr wrap="none">
              <a:spAutoFit/>
            </a:bodyPr>
            <a:lstStyle/>
            <a:p>
              <a:r>
                <a:rPr lang="en-US" sz="1050" dirty="0">
                  <a:solidFill>
                    <a:schemeClr val="tx1">
                      <a:lumMod val="65000"/>
                      <a:lumOff val="35000"/>
                    </a:schemeClr>
                  </a:solidFill>
                  <a:latin typeface="Lato" panose="020F0502020204030203" pitchFamily="34" charset="0"/>
                </a:rPr>
                <a:t>13 Jan, 2027 – 01 Dec, 2027</a:t>
              </a:r>
              <a:endParaRPr lang="en-AU" sz="1050" dirty="0"/>
            </a:p>
          </p:txBody>
        </p:sp>
        <p:sp>
          <p:nvSpPr>
            <p:cNvPr id="128" name="Rectangle 127"/>
            <p:cNvSpPr/>
            <p:nvPr/>
          </p:nvSpPr>
          <p:spPr>
            <a:xfrm>
              <a:off x="5826194" y="2065120"/>
              <a:ext cx="1921680" cy="1046440"/>
            </a:xfrm>
            <a:prstGeom prst="rect">
              <a:avLst/>
            </a:prstGeom>
          </p:spPr>
          <p:txBody>
            <a:bodyPr wrap="square">
              <a:spAutoFit/>
            </a:bodyPr>
            <a:lstStyle/>
            <a:p>
              <a:pPr>
                <a:lnSpc>
                  <a:spcPct val="150000"/>
                </a:lnSpc>
              </a:pPr>
              <a:r>
                <a:rPr lang="en-AU" sz="1400" b="1" dirty="0">
                  <a:solidFill>
                    <a:srgbClr val="9510E4"/>
                  </a:solidFill>
                  <a:latin typeface="Lato" panose="020F0502020204030203" pitchFamily="34" charset="0"/>
                </a:rPr>
                <a:t>   🚲</a:t>
              </a:r>
              <a:r>
                <a:rPr lang="en-AU" sz="1000" b="1" dirty="0">
                  <a:solidFill>
                    <a:schemeClr val="bg1">
                      <a:lumMod val="50000"/>
                    </a:schemeClr>
                  </a:solidFill>
                  <a:latin typeface="Lato" panose="020F0502020204030203" pitchFamily="34" charset="0"/>
                </a:rPr>
                <a:t>    </a:t>
              </a:r>
              <a:r>
                <a:rPr lang="en-AU" sz="1000" dirty="0">
                  <a:solidFill>
                    <a:schemeClr val="bg1">
                      <a:lumMod val="50000"/>
                    </a:schemeClr>
                  </a:solidFill>
                  <a:latin typeface="Lato" panose="020F0502020204030203" pitchFamily="34" charset="0"/>
                </a:rPr>
                <a:t>Hybrid</a:t>
              </a:r>
            </a:p>
            <a:p>
              <a:pPr>
                <a:lnSpc>
                  <a:spcPct val="150000"/>
                </a:lnSpc>
              </a:pPr>
              <a:r>
                <a:rPr lang="en-US" sz="1000" b="1" dirty="0">
                  <a:solidFill>
                    <a:srgbClr val="9510E4"/>
                  </a:solidFill>
                  <a:latin typeface="Lato" panose="020F0502020204030203" pitchFamily="34" charset="0"/>
                </a:rPr>
                <a:t>$/Wk  63</a:t>
              </a:r>
            </a:p>
            <a:p>
              <a:r>
                <a:rPr lang="en-AU" sz="1100" b="1" dirty="0">
                  <a:solidFill>
                    <a:srgbClr val="9510E4"/>
                  </a:solidFill>
                  <a:latin typeface="Lato" panose="020F0502020204030203" pitchFamily="34" charset="0"/>
                </a:rPr>
                <a:t>     </a:t>
              </a:r>
              <a:r>
                <a:rPr lang="en-AU" sz="1600" b="1" dirty="0">
                  <a:solidFill>
                    <a:srgbClr val="9510E4"/>
                  </a:solidFill>
                  <a:latin typeface="Lato" panose="020F0502020204030203" pitchFamily="34" charset="0"/>
                </a:rPr>
                <a:t>📍</a:t>
              </a:r>
              <a:r>
                <a:rPr lang="en-AU" sz="1100" b="1" dirty="0">
                  <a:solidFill>
                    <a:srgbClr val="9510E4"/>
                  </a:solidFill>
                  <a:latin typeface="Lato" panose="020F0502020204030203" pitchFamily="34" charset="0"/>
                </a:rPr>
                <a:t>  </a:t>
              </a:r>
              <a:r>
                <a:rPr lang="en-US" sz="1000" dirty="0">
                  <a:solidFill>
                    <a:schemeClr val="bg1">
                      <a:lumMod val="50000"/>
                    </a:schemeClr>
                  </a:solidFill>
                  <a:latin typeface="Lato" panose="020F0502020204030203" pitchFamily="34" charset="0"/>
                </a:rPr>
                <a:t>Gate 2 B5, High St,                               </a:t>
              </a:r>
              <a:r>
                <a:rPr lang="en-US" sz="1000" dirty="0">
                  <a:solidFill>
                    <a:srgbClr val="FFEBFF"/>
                  </a:solidFill>
                  <a:latin typeface="Lato" panose="020F0502020204030203" pitchFamily="34" charset="0"/>
                </a:rPr>
                <a:t>.  </a:t>
              </a:r>
              <a:r>
                <a:rPr lang="en-US" sz="1000" dirty="0">
                  <a:solidFill>
                    <a:schemeClr val="bg1">
                      <a:lumMod val="50000"/>
                    </a:schemeClr>
                  </a:solidFill>
                  <a:latin typeface="Lato" panose="020F0502020204030203" pitchFamily="34" charset="0"/>
                </a:rPr>
                <a:t>             Kensington NSW 2052</a:t>
              </a:r>
              <a:endParaRPr lang="en-AU" sz="1000" dirty="0">
                <a:solidFill>
                  <a:schemeClr val="bg1">
                    <a:lumMod val="50000"/>
                  </a:schemeClr>
                </a:solidFill>
                <a:latin typeface="Lato" panose="020F0502020204030203" pitchFamily="34" charset="0"/>
              </a:endParaRPr>
            </a:p>
          </p:txBody>
        </p:sp>
      </p:grpSp>
      <p:sp>
        <p:nvSpPr>
          <p:cNvPr id="129" name="Rectangle 128"/>
          <p:cNvSpPr/>
          <p:nvPr/>
        </p:nvSpPr>
        <p:spPr>
          <a:xfrm>
            <a:off x="8424447" y="5602993"/>
            <a:ext cx="3190017" cy="151953"/>
          </a:xfrm>
          <a:prstGeom prst="rect">
            <a:avLst/>
          </a:prstGeom>
          <a:solidFill>
            <a:srgbClr val="FFF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4" name="Group 53"/>
          <p:cNvGrpSpPr/>
          <p:nvPr/>
        </p:nvGrpSpPr>
        <p:grpSpPr>
          <a:xfrm>
            <a:off x="8378914" y="0"/>
            <a:ext cx="3374571" cy="6858000"/>
            <a:chOff x="4950097" y="0"/>
            <a:chExt cx="3374571" cy="6858000"/>
          </a:xfrm>
        </p:grpSpPr>
        <p:grpSp>
          <p:nvGrpSpPr>
            <p:cNvPr id="55" name="Group 54"/>
            <p:cNvGrpSpPr/>
            <p:nvPr/>
          </p:nvGrpSpPr>
          <p:grpSpPr>
            <a:xfrm>
              <a:off x="4950097" y="0"/>
              <a:ext cx="3374571" cy="6858000"/>
              <a:chOff x="6333672" y="0"/>
              <a:chExt cx="3374571" cy="6858000"/>
            </a:xfrm>
          </p:grpSpPr>
          <p:pic>
            <p:nvPicPr>
              <p:cNvPr id="61" name="Picture 60"/>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62" name="Freeform 61"/>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6" name="TextBox 55"/>
            <p:cNvSpPr txBox="1"/>
            <p:nvPr/>
          </p:nvSpPr>
          <p:spPr>
            <a:xfrm>
              <a:off x="5321859" y="5848701"/>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My Rides</a:t>
              </a:r>
            </a:p>
          </p:txBody>
        </p:sp>
        <p:sp>
          <p:nvSpPr>
            <p:cNvPr id="57" name="TextBox 56"/>
            <p:cNvSpPr txBox="1"/>
            <p:nvPr/>
          </p:nvSpPr>
          <p:spPr>
            <a:xfrm>
              <a:off x="6701079" y="5849717"/>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Explore</a:t>
              </a:r>
            </a:p>
          </p:txBody>
        </p:sp>
        <p:sp>
          <p:nvSpPr>
            <p:cNvPr id="58" name="TextBox 57"/>
            <p:cNvSpPr txBox="1"/>
            <p:nvPr/>
          </p:nvSpPr>
          <p:spPr>
            <a:xfrm>
              <a:off x="73792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59" name="Oval 58"/>
            <p:cNvSpPr/>
            <p:nvPr/>
          </p:nvSpPr>
          <p:spPr>
            <a:xfrm>
              <a:off x="6194444" y="586394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60" name="TextBox 59"/>
            <p:cNvSpPr txBox="1"/>
            <p:nvPr/>
          </p:nvSpPr>
          <p:spPr>
            <a:xfrm>
              <a:off x="6000039" y="584864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sp>
        <p:nvSpPr>
          <p:cNvPr id="130" name="Rounded Rectangle 129"/>
          <p:cNvSpPr/>
          <p:nvPr/>
        </p:nvSpPr>
        <p:spPr>
          <a:xfrm>
            <a:off x="8669483" y="3100791"/>
            <a:ext cx="2743199" cy="399142"/>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Lato" panose="020F0502020204030203" pitchFamily="34" charset="0"/>
              </a:rPr>
              <a:t>Book This E-Bike</a:t>
            </a:r>
            <a:endParaRPr lang="en-AU" sz="2800" b="1" dirty="0">
              <a:solidFill>
                <a:schemeClr val="bg1"/>
              </a:solidFill>
              <a:latin typeface="Lato" panose="020F0502020204030203" pitchFamily="34" charset="0"/>
            </a:endParaRPr>
          </a:p>
        </p:txBody>
      </p:sp>
      <p:grpSp>
        <p:nvGrpSpPr>
          <p:cNvPr id="2" name="Group 1">
            <a:extLst>
              <a:ext uri="{FF2B5EF4-FFF2-40B4-BE49-F238E27FC236}">
                <a16:creationId xmlns="" xmlns:a16="http://schemas.microsoft.com/office/drawing/2014/main" id="{B5310E2E-1AA9-F6B3-BA95-0F1A6029E472}"/>
              </a:ext>
            </a:extLst>
          </p:cNvPr>
          <p:cNvGrpSpPr/>
          <p:nvPr/>
        </p:nvGrpSpPr>
        <p:grpSpPr>
          <a:xfrm>
            <a:off x="8620036" y="1113777"/>
            <a:ext cx="2881625" cy="1578898"/>
            <a:chOff x="6832169" y="1113777"/>
            <a:chExt cx="2881625" cy="1578898"/>
          </a:xfrm>
        </p:grpSpPr>
        <p:pic>
          <p:nvPicPr>
            <p:cNvPr id="14" name="Picture 13"/>
            <p:cNvPicPr>
              <a:picLocks noChangeAspect="1"/>
            </p:cNvPicPr>
            <p:nvPr/>
          </p:nvPicPr>
          <p:blipFill>
            <a:blip r:embed="rId6"/>
            <a:stretch>
              <a:fillRect/>
            </a:stretch>
          </p:blipFill>
          <p:spPr>
            <a:xfrm>
              <a:off x="6832169" y="1113777"/>
              <a:ext cx="2881625" cy="1574623"/>
            </a:xfrm>
            <a:prstGeom prst="rect">
              <a:avLst/>
            </a:prstGeom>
          </p:spPr>
        </p:pic>
        <p:sp>
          <p:nvSpPr>
            <p:cNvPr id="131" name="Rectangle 130"/>
            <p:cNvSpPr/>
            <p:nvPr/>
          </p:nvSpPr>
          <p:spPr>
            <a:xfrm>
              <a:off x="6832169" y="2415676"/>
              <a:ext cx="2866220" cy="276999"/>
            </a:xfrm>
            <a:prstGeom prst="rect">
              <a:avLst/>
            </a:prstGeom>
            <a:solidFill>
              <a:srgbClr val="9510E4">
                <a:alpha val="40000"/>
              </a:srgbClr>
            </a:solidFill>
          </p:spPr>
          <p:txBody>
            <a:bodyPr wrap="square">
              <a:spAutoFit/>
            </a:bodyPr>
            <a:lstStyle/>
            <a:p>
              <a:r>
                <a:rPr lang="en-US" sz="1200" b="1" dirty="0">
                  <a:solidFill>
                    <a:schemeClr val="bg1">
                      <a:lumMod val="95000"/>
                    </a:schemeClr>
                  </a:solidFill>
                  <a:latin typeface="Lato" panose="020F0502020204030203" pitchFamily="34" charset="0"/>
                </a:rPr>
                <a:t>Sam’s E-Bike    </a:t>
              </a:r>
              <a:r>
                <a:rPr lang="en-US" sz="1200" b="1" dirty="0" smtClean="0">
                  <a:solidFill>
                    <a:schemeClr val="bg1">
                      <a:lumMod val="95000"/>
                    </a:schemeClr>
                  </a:solidFill>
                  <a:latin typeface="Lato" panose="020F0502020204030203" pitchFamily="34" charset="0"/>
                </a:rPr>
                <a:t>                                             </a:t>
              </a:r>
              <a:r>
                <a:rPr lang="en-US" sz="1050" dirty="0">
                  <a:solidFill>
                    <a:schemeClr val="bg1">
                      <a:lumMod val="95000"/>
                    </a:schemeClr>
                  </a:solidFill>
                  <a:latin typeface="Lato" panose="020F0502020204030203" pitchFamily="34" charset="0"/>
                </a:rPr>
                <a:t>(236)</a:t>
              </a:r>
              <a:endParaRPr lang="en-AU" sz="1200" b="1" dirty="0">
                <a:solidFill>
                  <a:schemeClr val="bg1">
                    <a:lumMod val="95000"/>
                  </a:schemeClr>
                </a:solidFill>
              </a:endParaRPr>
            </a:p>
          </p:txBody>
        </p:sp>
        <p:sp>
          <p:nvSpPr>
            <p:cNvPr id="133" name="5-Point Star 132"/>
            <p:cNvSpPr/>
            <p:nvPr/>
          </p:nvSpPr>
          <p:spPr>
            <a:xfrm>
              <a:off x="8652123" y="2500292"/>
              <a:ext cx="108000" cy="98182"/>
            </a:xfrm>
            <a:prstGeom prst="star5">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8" name="5-Point Star 137"/>
            <p:cNvSpPr/>
            <p:nvPr/>
          </p:nvSpPr>
          <p:spPr>
            <a:xfrm>
              <a:off x="8768378" y="2500502"/>
              <a:ext cx="108000" cy="98182"/>
            </a:xfrm>
            <a:prstGeom prst="star5">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9" name="5-Point Star 138"/>
            <p:cNvSpPr/>
            <p:nvPr/>
          </p:nvSpPr>
          <p:spPr>
            <a:xfrm>
              <a:off x="8885727" y="2500187"/>
              <a:ext cx="108000" cy="98182"/>
            </a:xfrm>
            <a:prstGeom prst="star5">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0" name="5-Point Star 139"/>
            <p:cNvSpPr/>
            <p:nvPr/>
          </p:nvSpPr>
          <p:spPr>
            <a:xfrm>
              <a:off x="9006458" y="2497111"/>
              <a:ext cx="108000" cy="98182"/>
            </a:xfrm>
            <a:prstGeom prst="star5">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1" name="5-Point Star 140"/>
            <p:cNvSpPr/>
            <p:nvPr/>
          </p:nvSpPr>
          <p:spPr>
            <a:xfrm>
              <a:off x="9116242" y="2499514"/>
              <a:ext cx="108000" cy="98182"/>
            </a:xfrm>
            <a:prstGeom prst="star5">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42" name="Rectangle 141"/>
          <p:cNvSpPr/>
          <p:nvPr/>
        </p:nvSpPr>
        <p:spPr>
          <a:xfrm>
            <a:off x="8597178" y="2618479"/>
            <a:ext cx="2955268" cy="492443"/>
          </a:xfrm>
          <a:prstGeom prst="rect">
            <a:avLst/>
          </a:prstGeom>
        </p:spPr>
        <p:txBody>
          <a:bodyPr wrap="square">
            <a:spAutoFit/>
          </a:bodyPr>
          <a:lstStyle/>
          <a:p>
            <a:r>
              <a:rPr lang="en-US" sz="1000" b="1" dirty="0">
                <a:solidFill>
                  <a:srgbClr val="9510E4"/>
                </a:solidFill>
                <a:latin typeface="Lato" panose="020F0502020204030203" pitchFamily="34" charset="0"/>
              </a:rPr>
              <a:t>                       Price   </a:t>
            </a:r>
            <a:r>
              <a:rPr lang="en-US" sz="1000" dirty="0">
                <a:solidFill>
                  <a:schemeClr val="bg1">
                    <a:lumMod val="50000"/>
                  </a:schemeClr>
                </a:solidFill>
                <a:latin typeface="Lato" panose="020F0502020204030203" pitchFamily="34" charset="0"/>
              </a:rPr>
              <a:t>$136</a:t>
            </a:r>
            <a:r>
              <a:rPr lang="en-AU" sz="1000" b="1" dirty="0">
                <a:solidFill>
                  <a:srgbClr val="9510E4"/>
                </a:solidFill>
                <a:latin typeface="Lato" panose="020F0502020204030203" pitchFamily="34" charset="0"/>
              </a:rPr>
              <a:t>             </a:t>
            </a:r>
            <a:r>
              <a:rPr lang="en-AU" sz="1400" b="1" dirty="0">
                <a:solidFill>
                  <a:srgbClr val="9510E4"/>
                </a:solidFill>
                <a:latin typeface="Lato" panose="020F0502020204030203" pitchFamily="34" charset="0"/>
              </a:rPr>
              <a:t>🚲</a:t>
            </a:r>
            <a:r>
              <a:rPr lang="en-AU" sz="1000" b="1" dirty="0">
                <a:solidFill>
                  <a:schemeClr val="bg1">
                    <a:lumMod val="50000"/>
                  </a:schemeClr>
                </a:solidFill>
                <a:latin typeface="Lato" panose="020F0502020204030203" pitchFamily="34" charset="0"/>
              </a:rPr>
              <a:t>    </a:t>
            </a:r>
            <a:r>
              <a:rPr lang="en-AU" sz="1000" dirty="0">
                <a:solidFill>
                  <a:schemeClr val="bg1">
                    <a:lumMod val="50000"/>
                  </a:schemeClr>
                </a:solidFill>
                <a:latin typeface="Lato" panose="020F0502020204030203" pitchFamily="34" charset="0"/>
              </a:rPr>
              <a:t>Cargo</a:t>
            </a:r>
            <a:endParaRPr lang="en-US" sz="1000" dirty="0">
              <a:solidFill>
                <a:schemeClr val="bg1">
                  <a:lumMod val="50000"/>
                </a:schemeClr>
              </a:solidFill>
              <a:latin typeface="Lato" panose="020F0502020204030203" pitchFamily="34" charset="0"/>
            </a:endParaRPr>
          </a:p>
          <a:p>
            <a:r>
              <a:rPr lang="en-AU" sz="1100" b="1" dirty="0">
                <a:solidFill>
                  <a:srgbClr val="9510E4"/>
                </a:solidFill>
                <a:latin typeface="Lato" panose="020F0502020204030203" pitchFamily="34" charset="0"/>
              </a:rPr>
              <a:t>   </a:t>
            </a:r>
            <a:r>
              <a:rPr lang="en-AU" sz="1200" b="1" dirty="0">
                <a:solidFill>
                  <a:srgbClr val="9510E4"/>
                </a:solidFill>
                <a:latin typeface="Lato" panose="020F0502020204030203" pitchFamily="34" charset="0"/>
              </a:rPr>
              <a:t>📍</a:t>
            </a:r>
            <a:r>
              <a:rPr lang="en-AU" sz="1000" b="1" dirty="0">
                <a:solidFill>
                  <a:srgbClr val="9510E4"/>
                </a:solidFill>
                <a:latin typeface="Lato" panose="020F0502020204030203" pitchFamily="34" charset="0"/>
              </a:rPr>
              <a:t>  </a:t>
            </a:r>
            <a:r>
              <a:rPr lang="en-AU" sz="1000" dirty="0">
                <a:solidFill>
                  <a:schemeClr val="bg1">
                    <a:lumMod val="50000"/>
                  </a:schemeClr>
                </a:solidFill>
                <a:latin typeface="Lato" panose="020F0502020204030203" pitchFamily="34" charset="0"/>
              </a:rPr>
              <a:t>E10 </a:t>
            </a:r>
            <a:r>
              <a:rPr lang="en-US" sz="1000" dirty="0">
                <a:solidFill>
                  <a:schemeClr val="bg1">
                    <a:lumMod val="50000"/>
                  </a:schemeClr>
                </a:solidFill>
                <a:latin typeface="Lato" panose="020F0502020204030203" pitchFamily="34" charset="0"/>
              </a:rPr>
              <a:t>Union Road, Kensington NSW 2052</a:t>
            </a:r>
            <a:endParaRPr lang="en-AU" sz="1000" dirty="0">
              <a:solidFill>
                <a:schemeClr val="bg1">
                  <a:lumMod val="50000"/>
                </a:schemeClr>
              </a:solidFill>
              <a:latin typeface="Lato" panose="020F0502020204030203" pitchFamily="34" charset="0"/>
            </a:endParaRPr>
          </a:p>
        </p:txBody>
      </p:sp>
      <p:grpSp>
        <p:nvGrpSpPr>
          <p:cNvPr id="70" name="Group 69"/>
          <p:cNvGrpSpPr/>
          <p:nvPr/>
        </p:nvGrpSpPr>
        <p:grpSpPr>
          <a:xfrm>
            <a:off x="4675475" y="0"/>
            <a:ext cx="3374571" cy="6858000"/>
            <a:chOff x="7676296" y="-94149"/>
            <a:chExt cx="3374571" cy="6858000"/>
          </a:xfrm>
        </p:grpSpPr>
        <p:pic>
          <p:nvPicPr>
            <p:cNvPr id="71" name="Picture 7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9969" y="149945"/>
              <a:ext cx="3189491" cy="5801276"/>
            </a:xfrm>
            <a:prstGeom prst="rect">
              <a:avLst/>
            </a:prstGeom>
          </p:spPr>
        </p:pic>
        <p:grpSp>
          <p:nvGrpSpPr>
            <p:cNvPr id="72" name="Group 71"/>
            <p:cNvGrpSpPr/>
            <p:nvPr/>
          </p:nvGrpSpPr>
          <p:grpSpPr>
            <a:xfrm>
              <a:off x="7676296" y="-94149"/>
              <a:ext cx="3374571" cy="6858000"/>
              <a:chOff x="4950097" y="0"/>
              <a:chExt cx="3374571" cy="6858000"/>
            </a:xfrm>
          </p:grpSpPr>
          <p:grpSp>
            <p:nvGrpSpPr>
              <p:cNvPr id="73" name="Group 72"/>
              <p:cNvGrpSpPr/>
              <p:nvPr/>
            </p:nvGrpSpPr>
            <p:grpSpPr>
              <a:xfrm>
                <a:off x="4950097" y="0"/>
                <a:ext cx="3374571" cy="6858000"/>
                <a:chOff x="6333672" y="0"/>
                <a:chExt cx="3374571" cy="6858000"/>
              </a:xfrm>
            </p:grpSpPr>
            <p:pic>
              <p:nvPicPr>
                <p:cNvPr id="80" name="Picture 79"/>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81" name="Freeform 80"/>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74" name="TextBox 73"/>
              <p:cNvSpPr txBox="1"/>
              <p:nvPr/>
            </p:nvSpPr>
            <p:spPr>
              <a:xfrm>
                <a:off x="5321859" y="5848701"/>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My Rides</a:t>
                </a:r>
              </a:p>
            </p:txBody>
          </p:sp>
          <p:sp>
            <p:nvSpPr>
              <p:cNvPr id="75" name="TextBox 74"/>
              <p:cNvSpPr txBox="1"/>
              <p:nvPr/>
            </p:nvSpPr>
            <p:spPr>
              <a:xfrm>
                <a:off x="6701079" y="5849717"/>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Explore</a:t>
                </a:r>
              </a:p>
            </p:txBody>
          </p:sp>
          <p:sp>
            <p:nvSpPr>
              <p:cNvPr id="76" name="TextBox 75"/>
              <p:cNvSpPr txBox="1"/>
              <p:nvPr/>
            </p:nvSpPr>
            <p:spPr>
              <a:xfrm>
                <a:off x="73792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77" name="Oval 76"/>
              <p:cNvSpPr/>
              <p:nvPr/>
            </p:nvSpPr>
            <p:spPr>
              <a:xfrm>
                <a:off x="6194444" y="586394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79" name="TextBox 78"/>
              <p:cNvSpPr txBox="1"/>
              <p:nvPr/>
            </p:nvSpPr>
            <p:spPr>
              <a:xfrm>
                <a:off x="6000039" y="584864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grpSp>
      <p:grpSp>
        <p:nvGrpSpPr>
          <p:cNvPr id="82" name="Group 81"/>
          <p:cNvGrpSpPr/>
          <p:nvPr/>
        </p:nvGrpSpPr>
        <p:grpSpPr>
          <a:xfrm>
            <a:off x="5329190" y="2330557"/>
            <a:ext cx="2164227" cy="1939609"/>
            <a:chOff x="1807005" y="2839985"/>
            <a:chExt cx="2164227" cy="1939609"/>
          </a:xfrm>
        </p:grpSpPr>
        <p:pic>
          <p:nvPicPr>
            <p:cNvPr id="83" name="Picture 82"/>
            <p:cNvPicPr>
              <a:picLocks noChangeAspect="1"/>
            </p:cNvPicPr>
            <p:nvPr/>
          </p:nvPicPr>
          <p:blipFill>
            <a:blip r:embed="rId7"/>
            <a:stretch>
              <a:fillRect/>
            </a:stretch>
          </p:blipFill>
          <p:spPr>
            <a:xfrm>
              <a:off x="1807005" y="2839985"/>
              <a:ext cx="2164227" cy="1939609"/>
            </a:xfrm>
            <a:prstGeom prst="rect">
              <a:avLst/>
            </a:prstGeom>
            <a:ln w="12700">
              <a:solidFill>
                <a:srgbClr val="9510E4"/>
              </a:solidFill>
            </a:ln>
          </p:spPr>
        </p:pic>
        <p:sp>
          <p:nvSpPr>
            <p:cNvPr id="84" name="Freeform 83"/>
            <p:cNvSpPr/>
            <p:nvPr/>
          </p:nvSpPr>
          <p:spPr>
            <a:xfrm>
              <a:off x="2111667" y="3970057"/>
              <a:ext cx="1844325" cy="223856"/>
            </a:xfrm>
            <a:custGeom>
              <a:avLst/>
              <a:gdLst>
                <a:gd name="connsiteX0" fmla="*/ 0 w 1844325"/>
                <a:gd name="connsiteY0" fmla="*/ 111927 h 223856"/>
                <a:gd name="connsiteX1" fmla="*/ 0 w 1844325"/>
                <a:gd name="connsiteY1" fmla="*/ 111928 h 223856"/>
                <a:gd name="connsiteX2" fmla="*/ 0 w 1844325"/>
                <a:gd name="connsiteY2" fmla="*/ 111928 h 223856"/>
                <a:gd name="connsiteX3" fmla="*/ 111928 w 1844325"/>
                <a:gd name="connsiteY3" fmla="*/ 0 h 223856"/>
                <a:gd name="connsiteX4" fmla="*/ 1844325 w 1844325"/>
                <a:gd name="connsiteY4" fmla="*/ 0 h 223856"/>
                <a:gd name="connsiteX5" fmla="*/ 1844325 w 1844325"/>
                <a:gd name="connsiteY5" fmla="*/ 223856 h 223856"/>
                <a:gd name="connsiteX6" fmla="*/ 111928 w 1844325"/>
                <a:gd name="connsiteY6" fmla="*/ 223855 h 223856"/>
                <a:gd name="connsiteX7" fmla="*/ 8796 w 1844325"/>
                <a:gd name="connsiteY7" fmla="*/ 155495 h 223856"/>
                <a:gd name="connsiteX8" fmla="*/ 0 w 1844325"/>
                <a:gd name="connsiteY8" fmla="*/ 111928 h 223856"/>
                <a:gd name="connsiteX9" fmla="*/ 8796 w 1844325"/>
                <a:gd name="connsiteY9" fmla="*/ 68361 h 223856"/>
                <a:gd name="connsiteX10" fmla="*/ 111928 w 1844325"/>
                <a:gd name="connsiteY10" fmla="*/ 0 h 223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4325" h="223856">
                  <a:moveTo>
                    <a:pt x="0" y="111927"/>
                  </a:moveTo>
                  <a:lnTo>
                    <a:pt x="0" y="111928"/>
                  </a:lnTo>
                  <a:lnTo>
                    <a:pt x="0" y="111928"/>
                  </a:lnTo>
                  <a:close/>
                  <a:moveTo>
                    <a:pt x="111928" y="0"/>
                  </a:moveTo>
                  <a:lnTo>
                    <a:pt x="1844325" y="0"/>
                  </a:lnTo>
                  <a:lnTo>
                    <a:pt x="1844325" y="223856"/>
                  </a:lnTo>
                  <a:lnTo>
                    <a:pt x="111928" y="223855"/>
                  </a:lnTo>
                  <a:cubicBezTo>
                    <a:pt x="65566" y="223855"/>
                    <a:pt x="25788" y="195667"/>
                    <a:pt x="8796" y="155495"/>
                  </a:cubicBezTo>
                  <a:lnTo>
                    <a:pt x="0" y="111928"/>
                  </a:lnTo>
                  <a:lnTo>
                    <a:pt x="8796" y="68361"/>
                  </a:lnTo>
                  <a:cubicBezTo>
                    <a:pt x="25788" y="28188"/>
                    <a:pt x="65566" y="0"/>
                    <a:pt x="111928" y="0"/>
                  </a:cubicBezTo>
                  <a:close/>
                </a:path>
              </a:pathLst>
            </a:custGeom>
            <a:solidFill>
              <a:srgbClr val="9510E4">
                <a:alpha val="4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Freeform 84"/>
            <p:cNvSpPr/>
            <p:nvPr/>
          </p:nvSpPr>
          <p:spPr>
            <a:xfrm rot="10800000">
              <a:off x="1832049" y="4495322"/>
              <a:ext cx="1844325" cy="223856"/>
            </a:xfrm>
            <a:custGeom>
              <a:avLst/>
              <a:gdLst>
                <a:gd name="connsiteX0" fmla="*/ 0 w 1844325"/>
                <a:gd name="connsiteY0" fmla="*/ 111927 h 223856"/>
                <a:gd name="connsiteX1" fmla="*/ 0 w 1844325"/>
                <a:gd name="connsiteY1" fmla="*/ 111928 h 223856"/>
                <a:gd name="connsiteX2" fmla="*/ 0 w 1844325"/>
                <a:gd name="connsiteY2" fmla="*/ 111928 h 223856"/>
                <a:gd name="connsiteX3" fmla="*/ 111928 w 1844325"/>
                <a:gd name="connsiteY3" fmla="*/ 0 h 223856"/>
                <a:gd name="connsiteX4" fmla="*/ 1844325 w 1844325"/>
                <a:gd name="connsiteY4" fmla="*/ 0 h 223856"/>
                <a:gd name="connsiteX5" fmla="*/ 1844325 w 1844325"/>
                <a:gd name="connsiteY5" fmla="*/ 223856 h 223856"/>
                <a:gd name="connsiteX6" fmla="*/ 111928 w 1844325"/>
                <a:gd name="connsiteY6" fmla="*/ 223855 h 223856"/>
                <a:gd name="connsiteX7" fmla="*/ 8796 w 1844325"/>
                <a:gd name="connsiteY7" fmla="*/ 155495 h 223856"/>
                <a:gd name="connsiteX8" fmla="*/ 0 w 1844325"/>
                <a:gd name="connsiteY8" fmla="*/ 111928 h 223856"/>
                <a:gd name="connsiteX9" fmla="*/ 8796 w 1844325"/>
                <a:gd name="connsiteY9" fmla="*/ 68361 h 223856"/>
                <a:gd name="connsiteX10" fmla="*/ 111928 w 1844325"/>
                <a:gd name="connsiteY10" fmla="*/ 0 h 223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4325" h="223856">
                  <a:moveTo>
                    <a:pt x="0" y="111927"/>
                  </a:moveTo>
                  <a:lnTo>
                    <a:pt x="0" y="111928"/>
                  </a:lnTo>
                  <a:lnTo>
                    <a:pt x="0" y="111928"/>
                  </a:lnTo>
                  <a:close/>
                  <a:moveTo>
                    <a:pt x="111928" y="0"/>
                  </a:moveTo>
                  <a:lnTo>
                    <a:pt x="1844325" y="0"/>
                  </a:lnTo>
                  <a:lnTo>
                    <a:pt x="1844325" y="223856"/>
                  </a:lnTo>
                  <a:lnTo>
                    <a:pt x="111928" y="223855"/>
                  </a:lnTo>
                  <a:cubicBezTo>
                    <a:pt x="65566" y="223855"/>
                    <a:pt x="25788" y="195667"/>
                    <a:pt x="8796" y="155495"/>
                  </a:cubicBezTo>
                  <a:lnTo>
                    <a:pt x="0" y="111928"/>
                  </a:lnTo>
                  <a:lnTo>
                    <a:pt x="8796" y="68361"/>
                  </a:lnTo>
                  <a:cubicBezTo>
                    <a:pt x="25788" y="28188"/>
                    <a:pt x="65566" y="0"/>
                    <a:pt x="111928" y="0"/>
                  </a:cubicBezTo>
                  <a:close/>
                </a:path>
              </a:pathLst>
            </a:custGeom>
            <a:solidFill>
              <a:srgbClr val="9510E4">
                <a:alpha val="4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Rectangle 85"/>
            <p:cNvSpPr/>
            <p:nvPr/>
          </p:nvSpPr>
          <p:spPr>
            <a:xfrm>
              <a:off x="1832047" y="4225812"/>
              <a:ext cx="2118371" cy="242178"/>
            </a:xfrm>
            <a:prstGeom prst="rect">
              <a:avLst/>
            </a:prstGeom>
            <a:solidFill>
              <a:srgbClr val="9510E4">
                <a:alpha val="4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249203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6200000">
            <a:off x="-3045810" y="3044278"/>
            <a:ext cx="6858000" cy="769441"/>
          </a:xfrm>
          <a:prstGeom prst="rect">
            <a:avLst/>
          </a:prstGeom>
          <a:noFill/>
        </p:spPr>
        <p:txBody>
          <a:bodyPr wrap="square" rtlCol="0">
            <a:spAutoFit/>
          </a:bodyPr>
          <a:lstStyle/>
          <a:p>
            <a:r>
              <a:rPr lang="en-US" sz="4400" b="1" dirty="0"/>
              <a:t>Renter Book E-Bike</a:t>
            </a:r>
            <a:endParaRPr lang="en-AU" sz="4400" b="1" dirty="0"/>
          </a:p>
        </p:txBody>
      </p:sp>
      <p:pic>
        <p:nvPicPr>
          <p:cNvPr id="64" name="Picture 6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5381" y="432759"/>
            <a:ext cx="778707" cy="778707"/>
          </a:xfrm>
          <a:prstGeom prst="rect">
            <a:avLst/>
          </a:prstGeom>
        </p:spPr>
      </p:pic>
      <p:sp>
        <p:nvSpPr>
          <p:cNvPr id="69" name="TextBox 68"/>
          <p:cNvSpPr txBox="1"/>
          <p:nvPr/>
        </p:nvSpPr>
        <p:spPr>
          <a:xfrm>
            <a:off x="1633228" y="688246"/>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sp>
        <p:nvSpPr>
          <p:cNvPr id="129" name="Rectangle 128"/>
          <p:cNvSpPr/>
          <p:nvPr/>
        </p:nvSpPr>
        <p:spPr>
          <a:xfrm>
            <a:off x="841386" y="5602993"/>
            <a:ext cx="3190017" cy="151953"/>
          </a:xfrm>
          <a:prstGeom prst="rect">
            <a:avLst/>
          </a:prstGeom>
          <a:solidFill>
            <a:srgbClr val="FFF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4" name="Group 53"/>
          <p:cNvGrpSpPr/>
          <p:nvPr/>
        </p:nvGrpSpPr>
        <p:grpSpPr>
          <a:xfrm>
            <a:off x="795853" y="0"/>
            <a:ext cx="3374571" cy="6858000"/>
            <a:chOff x="4950097" y="0"/>
            <a:chExt cx="3374571" cy="6858000"/>
          </a:xfrm>
        </p:grpSpPr>
        <p:grpSp>
          <p:nvGrpSpPr>
            <p:cNvPr id="55" name="Group 54"/>
            <p:cNvGrpSpPr/>
            <p:nvPr/>
          </p:nvGrpSpPr>
          <p:grpSpPr>
            <a:xfrm>
              <a:off x="4950097" y="0"/>
              <a:ext cx="3374571" cy="6858000"/>
              <a:chOff x="6333672" y="0"/>
              <a:chExt cx="3374571" cy="6858000"/>
            </a:xfrm>
          </p:grpSpPr>
          <p:pic>
            <p:nvPicPr>
              <p:cNvPr id="61" name="Picture 60"/>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62" name="Freeform 61"/>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6" name="TextBox 55"/>
            <p:cNvSpPr txBox="1"/>
            <p:nvPr/>
          </p:nvSpPr>
          <p:spPr>
            <a:xfrm>
              <a:off x="5321859" y="5848701"/>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My Rides</a:t>
              </a:r>
            </a:p>
          </p:txBody>
        </p:sp>
        <p:sp>
          <p:nvSpPr>
            <p:cNvPr id="57" name="TextBox 56"/>
            <p:cNvSpPr txBox="1"/>
            <p:nvPr/>
          </p:nvSpPr>
          <p:spPr>
            <a:xfrm>
              <a:off x="6701079" y="5849717"/>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Explore</a:t>
              </a:r>
            </a:p>
          </p:txBody>
        </p:sp>
        <p:sp>
          <p:nvSpPr>
            <p:cNvPr id="58" name="TextBox 57"/>
            <p:cNvSpPr txBox="1"/>
            <p:nvPr/>
          </p:nvSpPr>
          <p:spPr>
            <a:xfrm>
              <a:off x="73792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59" name="Oval 58"/>
            <p:cNvSpPr/>
            <p:nvPr/>
          </p:nvSpPr>
          <p:spPr>
            <a:xfrm>
              <a:off x="6194444" y="586394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60" name="TextBox 59"/>
            <p:cNvSpPr txBox="1"/>
            <p:nvPr/>
          </p:nvSpPr>
          <p:spPr>
            <a:xfrm>
              <a:off x="6000039" y="584864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sp>
        <p:nvSpPr>
          <p:cNvPr id="130" name="Rounded Rectangle 129"/>
          <p:cNvSpPr/>
          <p:nvPr/>
        </p:nvSpPr>
        <p:spPr>
          <a:xfrm>
            <a:off x="1114441" y="5266338"/>
            <a:ext cx="2743199" cy="399142"/>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Lato" panose="020F0502020204030203" pitchFamily="34" charset="0"/>
              </a:rPr>
              <a:t>Book</a:t>
            </a:r>
            <a:endParaRPr lang="en-AU" sz="2800" b="1" dirty="0">
              <a:solidFill>
                <a:schemeClr val="bg1"/>
              </a:solidFill>
              <a:latin typeface="Lato" panose="020F0502020204030203" pitchFamily="34" charset="0"/>
            </a:endParaRPr>
          </a:p>
        </p:txBody>
      </p:sp>
      <p:pic>
        <p:nvPicPr>
          <p:cNvPr id="14" name="Picture 13"/>
          <p:cNvPicPr>
            <a:picLocks noChangeAspect="1"/>
          </p:cNvPicPr>
          <p:nvPr/>
        </p:nvPicPr>
        <p:blipFill>
          <a:blip r:embed="rId4"/>
          <a:stretch>
            <a:fillRect/>
          </a:stretch>
        </p:blipFill>
        <p:spPr>
          <a:xfrm>
            <a:off x="1036975" y="1113777"/>
            <a:ext cx="2881625" cy="1784638"/>
          </a:xfrm>
          <a:prstGeom prst="rect">
            <a:avLst/>
          </a:prstGeom>
        </p:spPr>
      </p:pic>
      <p:sp>
        <p:nvSpPr>
          <p:cNvPr id="131" name="Rectangle 130"/>
          <p:cNvSpPr/>
          <p:nvPr/>
        </p:nvSpPr>
        <p:spPr>
          <a:xfrm>
            <a:off x="1036975" y="2621416"/>
            <a:ext cx="2866220" cy="276999"/>
          </a:xfrm>
          <a:prstGeom prst="rect">
            <a:avLst/>
          </a:prstGeom>
          <a:solidFill>
            <a:srgbClr val="9510E4">
              <a:alpha val="40000"/>
            </a:srgbClr>
          </a:solidFill>
        </p:spPr>
        <p:txBody>
          <a:bodyPr wrap="square">
            <a:spAutoFit/>
          </a:bodyPr>
          <a:lstStyle/>
          <a:p>
            <a:r>
              <a:rPr lang="en-US" sz="1200" b="1" dirty="0">
                <a:solidFill>
                  <a:schemeClr val="bg1">
                    <a:lumMod val="95000"/>
                  </a:schemeClr>
                </a:solidFill>
                <a:latin typeface="Lato" panose="020F0502020204030203" pitchFamily="34" charset="0"/>
              </a:rPr>
              <a:t>Sam’s E-Bike       </a:t>
            </a:r>
            <a:r>
              <a:rPr lang="en-US" sz="1200" b="1" dirty="0" smtClean="0">
                <a:solidFill>
                  <a:schemeClr val="bg1">
                    <a:lumMod val="95000"/>
                  </a:schemeClr>
                </a:solidFill>
                <a:latin typeface="Lato" panose="020F0502020204030203" pitchFamily="34" charset="0"/>
              </a:rPr>
              <a:t>                                          </a:t>
            </a:r>
            <a:r>
              <a:rPr lang="en-US" sz="1050" dirty="0">
                <a:solidFill>
                  <a:schemeClr val="bg1">
                    <a:lumMod val="95000"/>
                  </a:schemeClr>
                </a:solidFill>
                <a:latin typeface="Lato" panose="020F0502020204030203" pitchFamily="34" charset="0"/>
              </a:rPr>
              <a:t>(236)</a:t>
            </a:r>
            <a:endParaRPr lang="en-AU" sz="1200" b="1" dirty="0">
              <a:solidFill>
                <a:schemeClr val="bg1">
                  <a:lumMod val="95000"/>
                </a:schemeClr>
              </a:solidFill>
            </a:endParaRPr>
          </a:p>
        </p:txBody>
      </p:sp>
      <p:sp>
        <p:nvSpPr>
          <p:cNvPr id="133" name="5-Point Star 132"/>
          <p:cNvSpPr/>
          <p:nvPr/>
        </p:nvSpPr>
        <p:spPr>
          <a:xfrm>
            <a:off x="2856929" y="2706032"/>
            <a:ext cx="108000" cy="98182"/>
          </a:xfrm>
          <a:prstGeom prst="star5">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8" name="5-Point Star 137"/>
          <p:cNvSpPr/>
          <p:nvPr/>
        </p:nvSpPr>
        <p:spPr>
          <a:xfrm>
            <a:off x="2973184" y="2706242"/>
            <a:ext cx="108000" cy="98182"/>
          </a:xfrm>
          <a:prstGeom prst="star5">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9" name="5-Point Star 138"/>
          <p:cNvSpPr/>
          <p:nvPr/>
        </p:nvSpPr>
        <p:spPr>
          <a:xfrm>
            <a:off x="3090533" y="2705927"/>
            <a:ext cx="108000" cy="98182"/>
          </a:xfrm>
          <a:prstGeom prst="star5">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0" name="5-Point Star 139"/>
          <p:cNvSpPr/>
          <p:nvPr/>
        </p:nvSpPr>
        <p:spPr>
          <a:xfrm>
            <a:off x="3211264" y="2702851"/>
            <a:ext cx="108000" cy="98182"/>
          </a:xfrm>
          <a:prstGeom prst="star5">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1" name="5-Point Star 140"/>
          <p:cNvSpPr/>
          <p:nvPr/>
        </p:nvSpPr>
        <p:spPr>
          <a:xfrm>
            <a:off x="3321048" y="2705254"/>
            <a:ext cx="108000" cy="98182"/>
          </a:xfrm>
          <a:prstGeom prst="star5">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2" name="Rectangle 141"/>
          <p:cNvSpPr/>
          <p:nvPr/>
        </p:nvSpPr>
        <p:spPr>
          <a:xfrm>
            <a:off x="1036975" y="2892799"/>
            <a:ext cx="2932410" cy="1046440"/>
          </a:xfrm>
          <a:prstGeom prst="rect">
            <a:avLst/>
          </a:prstGeom>
        </p:spPr>
        <p:txBody>
          <a:bodyPr wrap="square">
            <a:spAutoFit/>
          </a:bodyPr>
          <a:lstStyle/>
          <a:p>
            <a:r>
              <a:rPr lang="en-US" sz="1000" b="1" dirty="0">
                <a:solidFill>
                  <a:srgbClr val="9510E4"/>
                </a:solidFill>
                <a:latin typeface="Lato" panose="020F0502020204030203" pitchFamily="34" charset="0"/>
              </a:rPr>
              <a:t>                       Price   </a:t>
            </a:r>
            <a:r>
              <a:rPr lang="en-US" sz="1000" dirty="0">
                <a:solidFill>
                  <a:schemeClr val="bg1">
                    <a:lumMod val="50000"/>
                  </a:schemeClr>
                </a:solidFill>
                <a:latin typeface="Lato" panose="020F0502020204030203" pitchFamily="34" charset="0"/>
              </a:rPr>
              <a:t>$136</a:t>
            </a:r>
            <a:r>
              <a:rPr lang="en-AU" sz="1000" b="1" dirty="0">
                <a:solidFill>
                  <a:srgbClr val="9510E4"/>
                </a:solidFill>
                <a:latin typeface="Lato" panose="020F0502020204030203" pitchFamily="34" charset="0"/>
              </a:rPr>
              <a:t>             </a:t>
            </a:r>
            <a:r>
              <a:rPr lang="en-AU" sz="1400" b="1" dirty="0">
                <a:solidFill>
                  <a:srgbClr val="9510E4"/>
                </a:solidFill>
                <a:latin typeface="Lato" panose="020F0502020204030203" pitchFamily="34" charset="0"/>
              </a:rPr>
              <a:t>🚲</a:t>
            </a:r>
            <a:r>
              <a:rPr lang="en-AU" sz="1000" b="1" dirty="0">
                <a:solidFill>
                  <a:schemeClr val="bg1">
                    <a:lumMod val="50000"/>
                  </a:schemeClr>
                </a:solidFill>
                <a:latin typeface="Lato" panose="020F0502020204030203" pitchFamily="34" charset="0"/>
              </a:rPr>
              <a:t>    </a:t>
            </a:r>
            <a:r>
              <a:rPr lang="en-AU" sz="1000" dirty="0">
                <a:solidFill>
                  <a:schemeClr val="bg1">
                    <a:lumMod val="50000"/>
                  </a:schemeClr>
                </a:solidFill>
                <a:latin typeface="Lato" panose="020F0502020204030203" pitchFamily="34" charset="0"/>
              </a:rPr>
              <a:t>Cargo</a:t>
            </a:r>
            <a:endParaRPr lang="en-US" sz="1000" dirty="0">
              <a:solidFill>
                <a:schemeClr val="bg1">
                  <a:lumMod val="50000"/>
                </a:schemeClr>
              </a:solidFill>
              <a:latin typeface="Lato" panose="020F0502020204030203" pitchFamily="34" charset="0"/>
            </a:endParaRPr>
          </a:p>
          <a:p>
            <a:r>
              <a:rPr lang="en-AU" sz="1100" b="1" dirty="0">
                <a:solidFill>
                  <a:srgbClr val="9510E4"/>
                </a:solidFill>
                <a:latin typeface="Lato" panose="020F0502020204030203" pitchFamily="34" charset="0"/>
              </a:rPr>
              <a:t>   </a:t>
            </a:r>
            <a:r>
              <a:rPr lang="en-AU" sz="1200" b="1" dirty="0">
                <a:solidFill>
                  <a:srgbClr val="9510E4"/>
                </a:solidFill>
                <a:latin typeface="Lato" panose="020F0502020204030203" pitchFamily="34" charset="0"/>
              </a:rPr>
              <a:t>📍</a:t>
            </a:r>
            <a:r>
              <a:rPr lang="en-AU" sz="1000" b="1" dirty="0">
                <a:solidFill>
                  <a:srgbClr val="9510E4"/>
                </a:solidFill>
                <a:latin typeface="Lato" panose="020F0502020204030203" pitchFamily="34" charset="0"/>
              </a:rPr>
              <a:t>  </a:t>
            </a:r>
            <a:r>
              <a:rPr lang="en-AU" sz="1000" dirty="0">
                <a:solidFill>
                  <a:schemeClr val="bg1">
                    <a:lumMod val="50000"/>
                  </a:schemeClr>
                </a:solidFill>
                <a:latin typeface="Lato" panose="020F0502020204030203" pitchFamily="34" charset="0"/>
              </a:rPr>
              <a:t>E10 </a:t>
            </a:r>
            <a:r>
              <a:rPr lang="en-US" sz="1000" dirty="0">
                <a:solidFill>
                  <a:schemeClr val="bg1">
                    <a:lumMod val="50000"/>
                  </a:schemeClr>
                </a:solidFill>
                <a:latin typeface="Lato" panose="020F0502020204030203" pitchFamily="34" charset="0"/>
              </a:rPr>
              <a:t>Union Road, Kensington NSW 2052</a:t>
            </a:r>
          </a:p>
          <a:p>
            <a:r>
              <a:rPr lang="en-AU" sz="1600" dirty="0">
                <a:solidFill>
                  <a:srgbClr val="9510E4"/>
                </a:solidFill>
              </a:rPr>
              <a:t>  📅    </a:t>
            </a:r>
            <a:r>
              <a:rPr lang="en-US" sz="1000" b="1" dirty="0">
                <a:solidFill>
                  <a:srgbClr val="9510E4"/>
                </a:solidFill>
                <a:latin typeface="Lato" panose="020F0502020204030203" pitchFamily="34" charset="0"/>
              </a:rPr>
              <a:t>From   </a:t>
            </a:r>
            <a:r>
              <a:rPr lang="en-US" sz="1000" dirty="0">
                <a:solidFill>
                  <a:schemeClr val="bg1">
                    <a:lumMod val="50000"/>
                  </a:schemeClr>
                </a:solidFill>
                <a:latin typeface="Lato" panose="020F0502020204030203" pitchFamily="34" charset="0"/>
              </a:rPr>
              <a:t>23/12/2026</a:t>
            </a:r>
            <a:r>
              <a:rPr lang="en-AU" sz="1000" b="1" dirty="0">
                <a:solidFill>
                  <a:srgbClr val="9510E4"/>
                </a:solidFill>
                <a:latin typeface="Lato" panose="020F0502020204030203" pitchFamily="34" charset="0"/>
              </a:rPr>
              <a:t>    To  </a:t>
            </a:r>
            <a:r>
              <a:rPr lang="en-AU" sz="1000" dirty="0" smtClean="0">
                <a:solidFill>
                  <a:schemeClr val="bg1">
                    <a:lumMod val="50000"/>
                  </a:schemeClr>
                </a:solidFill>
                <a:latin typeface="Lato" panose="020F0502020204030203" pitchFamily="34" charset="0"/>
              </a:rPr>
              <a:t>23/01/2017</a:t>
            </a:r>
          </a:p>
          <a:p>
            <a:pPr>
              <a:lnSpc>
                <a:spcPct val="200000"/>
              </a:lnSpc>
            </a:pPr>
            <a:r>
              <a:rPr lang="en-US" sz="1000" b="1" dirty="0" smtClean="0">
                <a:solidFill>
                  <a:srgbClr val="9510E4"/>
                </a:solidFill>
                <a:latin typeface="Lato" panose="020F0502020204030203" pitchFamily="34" charset="0"/>
              </a:rPr>
              <a:t>                   </a:t>
            </a:r>
            <a:r>
              <a:rPr lang="en-US" sz="1000" b="1" u="sng" dirty="0" smtClean="0">
                <a:solidFill>
                  <a:srgbClr val="9510E4"/>
                </a:solidFill>
                <a:latin typeface="Lato" panose="020F0502020204030203" pitchFamily="34" charset="0"/>
              </a:rPr>
              <a:t>View Owner’s Profile</a:t>
            </a:r>
            <a:endParaRPr lang="en-AU" sz="1000" u="sng" dirty="0">
              <a:solidFill>
                <a:schemeClr val="bg1">
                  <a:lumMod val="50000"/>
                </a:schemeClr>
              </a:solidFill>
              <a:latin typeface="Lato" panose="020F0502020204030203" pitchFamily="34" charset="0"/>
            </a:endParaRPr>
          </a:p>
        </p:txBody>
      </p:sp>
      <p:sp>
        <p:nvSpPr>
          <p:cNvPr id="65" name="TextBox 64"/>
          <p:cNvSpPr txBox="1"/>
          <p:nvPr/>
        </p:nvSpPr>
        <p:spPr>
          <a:xfrm>
            <a:off x="1421063" y="4910998"/>
            <a:ext cx="1811714" cy="246221"/>
          </a:xfrm>
          <a:prstGeom prst="rect">
            <a:avLst/>
          </a:prstGeom>
          <a:noFill/>
        </p:spPr>
        <p:txBody>
          <a:bodyPr wrap="none" rtlCol="0">
            <a:spAutoFit/>
          </a:bodyPr>
          <a:lstStyle/>
          <a:p>
            <a:r>
              <a:rPr lang="en-US" sz="900" dirty="0" smtClean="0">
                <a:solidFill>
                  <a:schemeClr val="tx1">
                    <a:lumMod val="65000"/>
                    <a:lumOff val="35000"/>
                  </a:schemeClr>
                </a:solidFill>
                <a:latin typeface="Lato" panose="020F0502020204030203" pitchFamily="34" charset="0"/>
              </a:rPr>
              <a:t>Purchase mandatory </a:t>
            </a:r>
            <a:r>
              <a:rPr lang="en-US" sz="1000" b="1" u="sng" dirty="0">
                <a:solidFill>
                  <a:srgbClr val="9510E4"/>
                </a:solidFill>
                <a:latin typeface="Lato" panose="020F0502020204030203" pitchFamily="34" charset="0"/>
              </a:rPr>
              <a:t>insurance</a:t>
            </a:r>
            <a:endParaRPr lang="en-AU" sz="900" dirty="0">
              <a:solidFill>
                <a:schemeClr val="bg1">
                  <a:lumMod val="50000"/>
                </a:schemeClr>
              </a:solidFill>
              <a:latin typeface="Lato" panose="020F0502020204030203" pitchFamily="34" charset="0"/>
            </a:endParaRPr>
          </a:p>
        </p:txBody>
      </p:sp>
      <p:sp>
        <p:nvSpPr>
          <p:cNvPr id="70" name="Rectangle 69"/>
          <p:cNvSpPr/>
          <p:nvPr/>
        </p:nvSpPr>
        <p:spPr>
          <a:xfrm>
            <a:off x="1192642" y="4947884"/>
            <a:ext cx="193424" cy="210677"/>
          </a:xfrm>
          <a:prstGeom prst="rect">
            <a:avLst/>
          </a:prstGeom>
          <a:solidFill>
            <a:srgbClr val="F4E1FF"/>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Rectangle 65"/>
          <p:cNvSpPr/>
          <p:nvPr/>
        </p:nvSpPr>
        <p:spPr>
          <a:xfrm>
            <a:off x="1122596" y="4885588"/>
            <a:ext cx="357790" cy="369332"/>
          </a:xfrm>
          <a:prstGeom prst="rect">
            <a:avLst/>
          </a:prstGeom>
        </p:spPr>
        <p:txBody>
          <a:bodyPr wrap="none">
            <a:spAutoFit/>
          </a:bodyPr>
          <a:lstStyle/>
          <a:p>
            <a:r>
              <a:rPr lang="en-AU" b="1" dirty="0">
                <a:solidFill>
                  <a:schemeClr val="tx1">
                    <a:lumMod val="50000"/>
                    <a:lumOff val="50000"/>
                  </a:schemeClr>
                </a:solidFill>
                <a:latin typeface="Google Sans"/>
              </a:rPr>
              <a:t>✓</a:t>
            </a:r>
            <a:endParaRPr lang="en-AU" dirty="0">
              <a:solidFill>
                <a:schemeClr val="tx1">
                  <a:lumMod val="50000"/>
                  <a:lumOff val="50000"/>
                </a:schemeClr>
              </a:solidFill>
            </a:endParaRPr>
          </a:p>
        </p:txBody>
      </p:sp>
      <p:sp>
        <p:nvSpPr>
          <p:cNvPr id="74" name="Rectangle 73"/>
          <p:cNvSpPr/>
          <p:nvPr/>
        </p:nvSpPr>
        <p:spPr>
          <a:xfrm>
            <a:off x="1018904" y="4069369"/>
            <a:ext cx="2836524" cy="834466"/>
          </a:xfrm>
          <a:prstGeom prst="rect">
            <a:avLst/>
          </a:prstGeom>
          <a:solidFill>
            <a:srgbClr val="FFE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TextBox 70"/>
          <p:cNvSpPr txBox="1"/>
          <p:nvPr/>
        </p:nvSpPr>
        <p:spPr>
          <a:xfrm>
            <a:off x="1057003" y="3869238"/>
            <a:ext cx="2813829" cy="261610"/>
          </a:xfrm>
          <a:prstGeom prst="rect">
            <a:avLst/>
          </a:prstGeom>
          <a:noFill/>
        </p:spPr>
        <p:txBody>
          <a:bodyPr wrap="square" rtlCol="0">
            <a:spAutoFit/>
          </a:bodyPr>
          <a:lstStyle/>
          <a:p>
            <a:r>
              <a:rPr lang="en-US" sz="1050" b="1" dirty="0">
                <a:solidFill>
                  <a:srgbClr val="9510E4"/>
                </a:solidFill>
                <a:latin typeface="Lato" panose="020F0502020204030203" pitchFamily="34" charset="0"/>
              </a:rPr>
              <a:t>Insurance Requirements</a:t>
            </a:r>
            <a:endParaRPr lang="en-AU" sz="1050" b="1" dirty="0">
              <a:solidFill>
                <a:srgbClr val="9510E4"/>
              </a:solidFill>
              <a:latin typeface="Lato" panose="020F0502020204030203" pitchFamily="34" charset="0"/>
            </a:endParaRPr>
          </a:p>
        </p:txBody>
      </p:sp>
      <p:sp>
        <p:nvSpPr>
          <p:cNvPr id="72" name="TextBox 71"/>
          <p:cNvSpPr txBox="1"/>
          <p:nvPr/>
        </p:nvSpPr>
        <p:spPr>
          <a:xfrm>
            <a:off x="1066672" y="3991905"/>
            <a:ext cx="2851928" cy="830997"/>
          </a:xfrm>
          <a:prstGeom prst="rect">
            <a:avLst/>
          </a:prstGeom>
          <a:noFill/>
        </p:spPr>
        <p:txBody>
          <a:bodyPr wrap="square" rtlCol="0">
            <a:spAutoFit/>
          </a:bodyPr>
          <a:lstStyle/>
          <a:p>
            <a:pPr algn="just"/>
            <a:r>
              <a:rPr lang="en-US" sz="1200" dirty="0">
                <a:solidFill>
                  <a:schemeClr val="tx1">
                    <a:lumMod val="65000"/>
                    <a:lumOff val="35000"/>
                  </a:schemeClr>
                </a:solidFill>
                <a:latin typeface="Lato" panose="020F0502020204030203" pitchFamily="34" charset="0"/>
              </a:rPr>
              <a:t>Insurance protects you from accidental damage, theft, or third-party liability during your rental. It reduces your financial exposure… </a:t>
            </a:r>
            <a:r>
              <a:rPr lang="en-US" sz="1200" dirty="0">
                <a:solidFill>
                  <a:srgbClr val="9510E4"/>
                </a:solidFill>
                <a:latin typeface="Lato" panose="020F0502020204030203" pitchFamily="34" charset="0"/>
              </a:rPr>
              <a:t>Learn more</a:t>
            </a:r>
            <a:endParaRPr lang="en-AU" sz="1200" dirty="0">
              <a:solidFill>
                <a:srgbClr val="9510E4"/>
              </a:solidFill>
              <a:latin typeface="Lato" panose="020F0502020204030203" pitchFamily="34" charset="0"/>
            </a:endParaRPr>
          </a:p>
        </p:txBody>
      </p:sp>
      <p:grpSp>
        <p:nvGrpSpPr>
          <p:cNvPr id="3" name="Group 2"/>
          <p:cNvGrpSpPr/>
          <p:nvPr/>
        </p:nvGrpSpPr>
        <p:grpSpPr>
          <a:xfrm>
            <a:off x="4456388" y="0"/>
            <a:ext cx="3374571" cy="6858000"/>
            <a:chOff x="6843257" y="0"/>
            <a:chExt cx="3374571" cy="6858000"/>
          </a:xfrm>
        </p:grpSpPr>
        <p:pic>
          <p:nvPicPr>
            <p:cNvPr id="87" name="Picture 86"/>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6843257"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88" name="TextBox 87"/>
            <p:cNvSpPr txBox="1"/>
            <p:nvPr/>
          </p:nvSpPr>
          <p:spPr>
            <a:xfrm>
              <a:off x="7621479" y="718728"/>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sp>
          <p:nvSpPr>
            <p:cNvPr id="89" name="Rounded Rectangle 88"/>
            <p:cNvSpPr/>
            <p:nvPr/>
          </p:nvSpPr>
          <p:spPr>
            <a:xfrm>
              <a:off x="7158942" y="5722351"/>
              <a:ext cx="2743199" cy="399142"/>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Lato" panose="020F0502020204030203" pitchFamily="34" charset="0"/>
                </a:rPr>
                <a:t>OK</a:t>
              </a:r>
              <a:endParaRPr lang="en-AU" sz="2800" b="1" dirty="0">
                <a:solidFill>
                  <a:schemeClr val="bg1"/>
                </a:solidFill>
                <a:latin typeface="Lato" panose="020F0502020204030203" pitchFamily="34" charset="0"/>
              </a:endParaRPr>
            </a:p>
          </p:txBody>
        </p:sp>
        <p:sp>
          <p:nvSpPr>
            <p:cNvPr id="90" name="TextBox 89"/>
            <p:cNvSpPr txBox="1"/>
            <p:nvPr/>
          </p:nvSpPr>
          <p:spPr>
            <a:xfrm>
              <a:off x="7105181" y="1488169"/>
              <a:ext cx="2858436" cy="4093428"/>
            </a:xfrm>
            <a:prstGeom prst="rect">
              <a:avLst/>
            </a:prstGeom>
            <a:noFill/>
          </p:spPr>
          <p:txBody>
            <a:bodyPr wrap="square" rtlCol="0">
              <a:spAutoFit/>
            </a:bodyPr>
            <a:lstStyle/>
            <a:p>
              <a:pPr algn="just"/>
              <a:r>
                <a:rPr lang="en-US" sz="1300" dirty="0">
                  <a:solidFill>
                    <a:schemeClr val="tx1">
                      <a:lumMod val="65000"/>
                      <a:lumOff val="35000"/>
                    </a:schemeClr>
                  </a:solidFill>
                  <a:latin typeface="Lato" panose="020F0502020204030203" pitchFamily="34" charset="0"/>
                </a:rPr>
                <a:t>E-bikes are high-value assets, and while most rides are smooth and incident-free, unexpected situations can occur. Trip insurance is designed to protect you financially and legally during your rental period, giving both renters and bike owners peace of mind.</a:t>
              </a:r>
            </a:p>
            <a:p>
              <a:pPr algn="just"/>
              <a:endParaRPr lang="en-US" sz="1300" dirty="0">
                <a:solidFill>
                  <a:schemeClr val="tx1">
                    <a:lumMod val="65000"/>
                    <a:lumOff val="35000"/>
                  </a:schemeClr>
                </a:solidFill>
                <a:latin typeface="Lato" panose="020F0502020204030203" pitchFamily="34" charset="0"/>
              </a:endParaRPr>
            </a:p>
            <a:p>
              <a:pPr algn="just"/>
              <a:r>
                <a:rPr lang="en-US" sz="1300" b="1" dirty="0">
                  <a:solidFill>
                    <a:schemeClr val="tx1">
                      <a:lumMod val="65000"/>
                      <a:lumOff val="35000"/>
                    </a:schemeClr>
                  </a:solidFill>
                  <a:latin typeface="Lato" panose="020F0502020204030203" pitchFamily="34" charset="0"/>
                </a:rPr>
                <a:t>What the insurance covers</a:t>
              </a:r>
            </a:p>
            <a:p>
              <a:pPr algn="just"/>
              <a:r>
                <a:rPr lang="en-US" sz="1300" dirty="0">
                  <a:solidFill>
                    <a:schemeClr val="tx1">
                      <a:lumMod val="65000"/>
                      <a:lumOff val="35000"/>
                    </a:schemeClr>
                  </a:solidFill>
                  <a:latin typeface="Lato" panose="020F0502020204030203" pitchFamily="34" charset="0"/>
                </a:rPr>
                <a:t>Depending on the selected plan, insurance may cover accidental damage to the e-bike, theft during an active rental, and third-party liability arising from an incident involving pedestrians, vehicles, or property. Coverage applies only for the booked trip duration and when the e-bike is used in accordance with platform rule…</a:t>
              </a:r>
              <a:r>
                <a:rPr lang="en-US" sz="1300" dirty="0">
                  <a:latin typeface="Lato" panose="020F0502020204030203" pitchFamily="34" charset="0"/>
                </a:rPr>
                <a:t> </a:t>
              </a:r>
              <a:r>
                <a:rPr lang="en-US" sz="1300" dirty="0">
                  <a:solidFill>
                    <a:srgbClr val="9510E4"/>
                  </a:solidFill>
                  <a:latin typeface="Lato" panose="020F0502020204030203" pitchFamily="34" charset="0"/>
                </a:rPr>
                <a:t>Read more</a:t>
              </a:r>
              <a:endParaRPr lang="en-AU" sz="1300" dirty="0">
                <a:solidFill>
                  <a:srgbClr val="9510E4"/>
                </a:solidFill>
                <a:latin typeface="Lato" panose="020F0502020204030203" pitchFamily="34" charset="0"/>
              </a:endParaRPr>
            </a:p>
          </p:txBody>
        </p:sp>
        <p:pic>
          <p:nvPicPr>
            <p:cNvPr id="91" name="Picture 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87779" y="432759"/>
              <a:ext cx="778707" cy="778707"/>
            </a:xfrm>
            <a:prstGeom prst="rect">
              <a:avLst/>
            </a:prstGeom>
          </p:spPr>
        </p:pic>
        <p:sp>
          <p:nvSpPr>
            <p:cNvPr id="92" name="TextBox 91"/>
            <p:cNvSpPr txBox="1"/>
            <p:nvPr/>
          </p:nvSpPr>
          <p:spPr>
            <a:xfrm>
              <a:off x="7088312" y="1081991"/>
              <a:ext cx="2813829" cy="369332"/>
            </a:xfrm>
            <a:prstGeom prst="rect">
              <a:avLst/>
            </a:prstGeom>
            <a:noFill/>
          </p:spPr>
          <p:txBody>
            <a:bodyPr wrap="square" rtlCol="0">
              <a:spAutoFit/>
            </a:bodyPr>
            <a:lstStyle/>
            <a:p>
              <a:r>
                <a:rPr lang="en-US" b="1" dirty="0">
                  <a:solidFill>
                    <a:schemeClr val="tx1">
                      <a:lumMod val="65000"/>
                      <a:lumOff val="35000"/>
                    </a:schemeClr>
                  </a:solidFill>
                  <a:latin typeface="Comfortaa" pitchFamily="2" charset="0"/>
                </a:rPr>
                <a:t>Insurance Details</a:t>
              </a:r>
              <a:endParaRPr lang="en-AU" b="1" dirty="0">
                <a:solidFill>
                  <a:schemeClr val="tx1">
                    <a:lumMod val="65000"/>
                    <a:lumOff val="35000"/>
                  </a:schemeClr>
                </a:solidFill>
                <a:latin typeface="Comfortaa" pitchFamily="2" charset="0"/>
              </a:endParaRPr>
            </a:p>
          </p:txBody>
        </p:sp>
      </p:grpSp>
      <p:sp>
        <p:nvSpPr>
          <p:cNvPr id="53" name="TextBox 52"/>
          <p:cNvSpPr txBox="1"/>
          <p:nvPr/>
        </p:nvSpPr>
        <p:spPr>
          <a:xfrm>
            <a:off x="962401" y="3597573"/>
            <a:ext cx="678180" cy="369332"/>
          </a:xfrm>
          <a:prstGeom prst="rect">
            <a:avLst/>
          </a:prstGeom>
          <a:noFill/>
        </p:spPr>
        <p:txBody>
          <a:bodyPr wrap="square" rtlCol="0">
            <a:spAutoFit/>
          </a:bodyPr>
          <a:lstStyle/>
          <a:p>
            <a:pPr algn="ctr"/>
            <a:r>
              <a:rPr lang="en-AU" b="1" dirty="0" smtClean="0">
                <a:solidFill>
                  <a:srgbClr val="9510E4"/>
                </a:solidFill>
              </a:rPr>
              <a:t>👤</a:t>
            </a:r>
            <a:endParaRPr lang="en-AU" sz="1000" b="1" dirty="0">
              <a:solidFill>
                <a:srgbClr val="9510E4"/>
              </a:solidFill>
            </a:endParaRPr>
          </a:p>
        </p:txBody>
      </p:sp>
      <p:pic>
        <p:nvPicPr>
          <p:cNvPr id="78" name="Picture 77"/>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8339910" y="9678"/>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80" name="TextBox 79"/>
          <p:cNvSpPr txBox="1"/>
          <p:nvPr/>
        </p:nvSpPr>
        <p:spPr>
          <a:xfrm>
            <a:off x="9098359" y="713667"/>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sp>
        <p:nvSpPr>
          <p:cNvPr id="81" name="Rounded Rectangle 80"/>
          <p:cNvSpPr/>
          <p:nvPr/>
        </p:nvSpPr>
        <p:spPr>
          <a:xfrm>
            <a:off x="8635822" y="5717290"/>
            <a:ext cx="2743199" cy="399142"/>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Lato" panose="020F0502020204030203" pitchFamily="34" charset="0"/>
              </a:rPr>
              <a:t>OK</a:t>
            </a:r>
            <a:endParaRPr lang="en-AU" sz="2800" b="1" dirty="0">
              <a:solidFill>
                <a:schemeClr val="bg1"/>
              </a:solidFill>
              <a:latin typeface="Lato" panose="020F0502020204030203" pitchFamily="34" charset="0"/>
            </a:endParaRPr>
          </a:p>
        </p:txBody>
      </p:sp>
      <p:pic>
        <p:nvPicPr>
          <p:cNvPr id="82" name="Picture 8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64659" y="427698"/>
            <a:ext cx="778707" cy="778707"/>
          </a:xfrm>
          <a:prstGeom prst="rect">
            <a:avLst/>
          </a:prstGeom>
        </p:spPr>
      </p:pic>
      <p:sp>
        <p:nvSpPr>
          <p:cNvPr id="83" name="TextBox 82"/>
          <p:cNvSpPr txBox="1"/>
          <p:nvPr/>
        </p:nvSpPr>
        <p:spPr>
          <a:xfrm>
            <a:off x="8565192" y="1081243"/>
            <a:ext cx="2813829" cy="369332"/>
          </a:xfrm>
          <a:prstGeom prst="rect">
            <a:avLst/>
          </a:prstGeom>
          <a:noFill/>
        </p:spPr>
        <p:txBody>
          <a:bodyPr wrap="square" rtlCol="0">
            <a:spAutoFit/>
          </a:bodyPr>
          <a:lstStyle/>
          <a:p>
            <a:r>
              <a:rPr lang="en-US" b="1" dirty="0" smtClean="0">
                <a:solidFill>
                  <a:schemeClr val="tx1">
                    <a:lumMod val="65000"/>
                    <a:lumOff val="35000"/>
                  </a:schemeClr>
                </a:solidFill>
                <a:latin typeface="Comfortaa" pitchFamily="2" charset="0"/>
              </a:rPr>
              <a:t>Owen </a:t>
            </a:r>
            <a:r>
              <a:rPr lang="en-US" b="1" dirty="0" err="1" smtClean="0">
                <a:solidFill>
                  <a:schemeClr val="tx1">
                    <a:lumMod val="65000"/>
                    <a:lumOff val="35000"/>
                  </a:schemeClr>
                </a:solidFill>
                <a:latin typeface="Comfortaa" pitchFamily="2" charset="0"/>
              </a:rPr>
              <a:t>Daveson</a:t>
            </a:r>
            <a:endParaRPr lang="en-AU" b="1" dirty="0">
              <a:solidFill>
                <a:schemeClr val="tx1">
                  <a:lumMod val="65000"/>
                  <a:lumOff val="35000"/>
                </a:schemeClr>
              </a:solidFill>
              <a:latin typeface="Comfortaa" pitchFamily="2" charset="0"/>
            </a:endParaRPr>
          </a:p>
        </p:txBody>
      </p:sp>
      <p:pic>
        <p:nvPicPr>
          <p:cNvPr id="84" name="Picture 83"/>
          <p:cNvPicPr>
            <a:picLocks noChangeAspect="1"/>
          </p:cNvPicPr>
          <p:nvPr/>
        </p:nvPicPr>
        <p:blipFill>
          <a:blip r:embed="rId5"/>
          <a:srcRect t="61" r="1316"/>
          <a:stretch>
            <a:fillRect/>
          </a:stretch>
        </p:blipFill>
        <p:spPr>
          <a:xfrm>
            <a:off x="9579473" y="1555228"/>
            <a:ext cx="785267" cy="795253"/>
          </a:xfrm>
          <a:custGeom>
            <a:avLst/>
            <a:gdLst>
              <a:gd name="connsiteX0" fmla="*/ 691700 w 1391148"/>
              <a:gd name="connsiteY0" fmla="*/ 0 h 1408839"/>
              <a:gd name="connsiteX1" fmla="*/ 1391148 w 1391148"/>
              <a:gd name="connsiteY1" fmla="*/ 705723 h 1408839"/>
              <a:gd name="connsiteX2" fmla="*/ 832663 w 1391148"/>
              <a:gd name="connsiteY2" fmla="*/ 1397108 h 1408839"/>
              <a:gd name="connsiteX3" fmla="*/ 717331 w 1391148"/>
              <a:gd name="connsiteY3" fmla="*/ 1408839 h 1408839"/>
              <a:gd name="connsiteX4" fmla="*/ 666069 w 1391148"/>
              <a:gd name="connsiteY4" fmla="*/ 1408839 h 1408839"/>
              <a:gd name="connsiteX5" fmla="*/ 550737 w 1391148"/>
              <a:gd name="connsiteY5" fmla="*/ 1397108 h 1408839"/>
              <a:gd name="connsiteX6" fmla="*/ 6462 w 1391148"/>
              <a:gd name="connsiteY6" fmla="*/ 847951 h 1408839"/>
              <a:gd name="connsiteX7" fmla="*/ 0 w 1391148"/>
              <a:gd name="connsiteY7" fmla="*/ 783271 h 1408839"/>
              <a:gd name="connsiteX8" fmla="*/ 0 w 1391148"/>
              <a:gd name="connsiteY8" fmla="*/ 628175 h 1408839"/>
              <a:gd name="connsiteX9" fmla="*/ 6462 w 1391148"/>
              <a:gd name="connsiteY9" fmla="*/ 563495 h 1408839"/>
              <a:gd name="connsiteX10" fmla="*/ 691700 w 1391148"/>
              <a:gd name="connsiteY10" fmla="*/ 0 h 140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1148" h="1408839">
                <a:moveTo>
                  <a:pt x="691700" y="0"/>
                </a:moveTo>
                <a:cubicBezTo>
                  <a:pt x="1077994" y="0"/>
                  <a:pt x="1391148" y="315963"/>
                  <a:pt x="1391148" y="705723"/>
                </a:cubicBezTo>
                <a:cubicBezTo>
                  <a:pt x="1391148" y="1046763"/>
                  <a:pt x="1151389" y="1331302"/>
                  <a:pt x="832663" y="1397108"/>
                </a:cubicBezTo>
                <a:lnTo>
                  <a:pt x="717331" y="1408839"/>
                </a:lnTo>
                <a:lnTo>
                  <a:pt x="666069" y="1408839"/>
                </a:lnTo>
                <a:lnTo>
                  <a:pt x="550737" y="1397108"/>
                </a:lnTo>
                <a:cubicBezTo>
                  <a:pt x="277543" y="1340703"/>
                  <a:pt x="62366" y="1123596"/>
                  <a:pt x="6462" y="847951"/>
                </a:cubicBezTo>
                <a:lnTo>
                  <a:pt x="0" y="783271"/>
                </a:lnTo>
                <a:lnTo>
                  <a:pt x="0" y="628175"/>
                </a:lnTo>
                <a:lnTo>
                  <a:pt x="6462" y="563495"/>
                </a:lnTo>
                <a:cubicBezTo>
                  <a:pt x="71683" y="241909"/>
                  <a:pt x="353693" y="0"/>
                  <a:pt x="691700" y="0"/>
                </a:cubicBezTo>
                <a:close/>
              </a:path>
            </a:pathLst>
          </a:custGeom>
        </p:spPr>
      </p:pic>
      <p:sp>
        <p:nvSpPr>
          <p:cNvPr id="85" name="TextBox 84"/>
          <p:cNvSpPr txBox="1"/>
          <p:nvPr/>
        </p:nvSpPr>
        <p:spPr>
          <a:xfrm>
            <a:off x="8597977" y="2376265"/>
            <a:ext cx="2858436" cy="1892826"/>
          </a:xfrm>
          <a:prstGeom prst="rect">
            <a:avLst/>
          </a:prstGeom>
          <a:noFill/>
        </p:spPr>
        <p:txBody>
          <a:bodyPr wrap="square" rtlCol="0">
            <a:spAutoFit/>
          </a:bodyPr>
          <a:lstStyle/>
          <a:p>
            <a:pPr algn="just"/>
            <a:r>
              <a:rPr lang="en-US" sz="1300" dirty="0" smtClean="0">
                <a:solidFill>
                  <a:schemeClr val="tx1">
                    <a:lumMod val="65000"/>
                    <a:lumOff val="35000"/>
                  </a:schemeClr>
                </a:solidFill>
                <a:latin typeface="Lato" panose="020F0502020204030203" pitchFamily="34" charset="0"/>
              </a:rPr>
              <a:t>Short paragraph of 200 characters max, from the user-profile of the owner, about her/himself.</a:t>
            </a:r>
          </a:p>
          <a:p>
            <a:pPr algn="just"/>
            <a:endParaRPr lang="en-US" sz="1300" dirty="0">
              <a:solidFill>
                <a:schemeClr val="tx1">
                  <a:lumMod val="65000"/>
                  <a:lumOff val="35000"/>
                </a:schemeClr>
              </a:solidFill>
              <a:latin typeface="Lato" panose="020F0502020204030203" pitchFamily="34" charset="0"/>
            </a:endParaRPr>
          </a:p>
          <a:p>
            <a:pPr algn="just"/>
            <a:r>
              <a:rPr lang="en-US" sz="1300" b="1" dirty="0">
                <a:solidFill>
                  <a:srgbClr val="9510E4"/>
                </a:solidFill>
                <a:latin typeface="Lato" panose="020F0502020204030203" pitchFamily="34" charset="0"/>
              </a:rPr>
              <a:t>Bikes </a:t>
            </a:r>
            <a:r>
              <a:rPr lang="en-US" sz="1300" b="1" dirty="0" smtClean="0">
                <a:solidFill>
                  <a:srgbClr val="9510E4"/>
                </a:solidFill>
                <a:latin typeface="Lato" panose="020F0502020204030203" pitchFamily="34" charset="0"/>
              </a:rPr>
              <a:t>Listed:     </a:t>
            </a:r>
            <a:r>
              <a:rPr lang="en-US" sz="1300" b="1" dirty="0" smtClean="0">
                <a:solidFill>
                  <a:schemeClr val="bg1">
                    <a:lumMod val="50000"/>
                  </a:schemeClr>
                </a:solidFill>
                <a:latin typeface="Lato" panose="020F0502020204030203" pitchFamily="34" charset="0"/>
              </a:rPr>
              <a:t>5</a:t>
            </a:r>
          </a:p>
          <a:p>
            <a:pPr algn="just"/>
            <a:endParaRPr lang="en-US" sz="1300" b="1" dirty="0">
              <a:solidFill>
                <a:schemeClr val="bg1">
                  <a:lumMod val="50000"/>
                </a:schemeClr>
              </a:solidFill>
              <a:latin typeface="Lato" panose="020F0502020204030203" pitchFamily="34" charset="0"/>
            </a:endParaRPr>
          </a:p>
          <a:p>
            <a:pPr algn="just"/>
            <a:r>
              <a:rPr lang="en-US" sz="1300" b="1" dirty="0" smtClean="0">
                <a:solidFill>
                  <a:schemeClr val="bg1">
                    <a:lumMod val="50000"/>
                  </a:schemeClr>
                </a:solidFill>
                <a:latin typeface="Lato" panose="020F0502020204030203" pitchFamily="34" charset="0"/>
              </a:rPr>
              <a:t>                          </a:t>
            </a:r>
            <a:r>
              <a:rPr lang="en-US" sz="1300" dirty="0" smtClean="0">
                <a:solidFill>
                  <a:srgbClr val="9510E4"/>
                </a:solidFill>
                <a:latin typeface="Lato" panose="020F0502020204030203" pitchFamily="34" charset="0"/>
              </a:rPr>
              <a:t>(</a:t>
            </a:r>
            <a:r>
              <a:rPr lang="en-US" sz="1300" dirty="0">
                <a:solidFill>
                  <a:srgbClr val="9510E4"/>
                </a:solidFill>
                <a:latin typeface="Lato" panose="020F0502020204030203" pitchFamily="34" charset="0"/>
              </a:rPr>
              <a:t>132)</a:t>
            </a:r>
            <a:endParaRPr lang="en-AU" sz="1300" dirty="0">
              <a:solidFill>
                <a:srgbClr val="9510E4"/>
              </a:solidFill>
              <a:latin typeface="Lato" panose="020F0502020204030203" pitchFamily="34" charset="0"/>
            </a:endParaRPr>
          </a:p>
          <a:p>
            <a:pPr algn="just"/>
            <a:endParaRPr lang="en-US" sz="1300" dirty="0" smtClean="0">
              <a:solidFill>
                <a:srgbClr val="9510E4"/>
              </a:solidFill>
            </a:endParaRPr>
          </a:p>
          <a:p>
            <a:pPr algn="just"/>
            <a:r>
              <a:rPr lang="en-US" sz="1300" b="1" u="sng" dirty="0" smtClean="0">
                <a:solidFill>
                  <a:srgbClr val="9510E4"/>
                </a:solidFill>
                <a:latin typeface="Lato" panose="020F0502020204030203" pitchFamily="34" charset="0"/>
              </a:rPr>
              <a:t>Community Activities</a:t>
            </a:r>
            <a:endParaRPr lang="en-AU" sz="1300" u="sng" dirty="0">
              <a:solidFill>
                <a:srgbClr val="9510E4"/>
              </a:solidFill>
            </a:endParaRPr>
          </a:p>
        </p:txBody>
      </p:sp>
      <p:sp>
        <p:nvSpPr>
          <p:cNvPr id="86" name="5-Point Star 85"/>
          <p:cNvSpPr/>
          <p:nvPr/>
        </p:nvSpPr>
        <p:spPr>
          <a:xfrm>
            <a:off x="8721381" y="3652770"/>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5-Point Star 92"/>
          <p:cNvSpPr/>
          <p:nvPr/>
        </p:nvSpPr>
        <p:spPr>
          <a:xfrm>
            <a:off x="8868116" y="3652980"/>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5-Point Star 93"/>
          <p:cNvSpPr/>
          <p:nvPr/>
        </p:nvSpPr>
        <p:spPr>
          <a:xfrm>
            <a:off x="9011327" y="3652665"/>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5-Point Star 94"/>
          <p:cNvSpPr/>
          <p:nvPr/>
        </p:nvSpPr>
        <p:spPr>
          <a:xfrm>
            <a:off x="9158062" y="3652875"/>
            <a:ext cx="108000" cy="108000"/>
          </a:xfrm>
          <a:prstGeom prst="star5">
            <a:avLst/>
          </a:prstGeom>
          <a:no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6" name="5-Point Star 95"/>
          <p:cNvSpPr/>
          <p:nvPr/>
        </p:nvSpPr>
        <p:spPr>
          <a:xfrm>
            <a:off x="9302512" y="3654204"/>
            <a:ext cx="108000" cy="108000"/>
          </a:xfrm>
          <a:prstGeom prst="star5">
            <a:avLst/>
          </a:prstGeom>
          <a:no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999295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6200000">
            <a:off x="-3045810" y="3044278"/>
            <a:ext cx="6858000" cy="769441"/>
          </a:xfrm>
          <a:prstGeom prst="rect">
            <a:avLst/>
          </a:prstGeom>
          <a:noFill/>
        </p:spPr>
        <p:txBody>
          <a:bodyPr wrap="square" rtlCol="0">
            <a:spAutoFit/>
          </a:bodyPr>
          <a:lstStyle/>
          <a:p>
            <a:r>
              <a:rPr lang="en-US" sz="4400" b="1" dirty="0"/>
              <a:t>Renter E-Bike List</a:t>
            </a:r>
            <a:endParaRPr lang="en-AU" sz="4400" b="1" dirty="0"/>
          </a:p>
        </p:txBody>
      </p:sp>
      <p:grpSp>
        <p:nvGrpSpPr>
          <p:cNvPr id="7" name="Group 6"/>
          <p:cNvGrpSpPr/>
          <p:nvPr/>
        </p:nvGrpSpPr>
        <p:grpSpPr>
          <a:xfrm>
            <a:off x="1554227" y="0"/>
            <a:ext cx="3374571" cy="6858000"/>
            <a:chOff x="6591047" y="0"/>
            <a:chExt cx="3374571" cy="685800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5120" y="247821"/>
              <a:ext cx="3208020" cy="5726259"/>
            </a:xfrm>
            <a:prstGeom prst="rect">
              <a:avLst/>
            </a:prstGeom>
          </p:spPr>
        </p:pic>
        <p:grpSp>
          <p:nvGrpSpPr>
            <p:cNvPr id="54" name="Group 53"/>
            <p:cNvGrpSpPr/>
            <p:nvPr/>
          </p:nvGrpSpPr>
          <p:grpSpPr>
            <a:xfrm>
              <a:off x="6591047" y="0"/>
              <a:ext cx="3374571" cy="6858000"/>
              <a:chOff x="4950097" y="0"/>
              <a:chExt cx="3374571" cy="6858000"/>
            </a:xfrm>
          </p:grpSpPr>
          <p:grpSp>
            <p:nvGrpSpPr>
              <p:cNvPr id="55" name="Group 54"/>
              <p:cNvGrpSpPr/>
              <p:nvPr/>
            </p:nvGrpSpPr>
            <p:grpSpPr>
              <a:xfrm>
                <a:off x="4950097" y="0"/>
                <a:ext cx="3374571" cy="6858000"/>
                <a:chOff x="6333672" y="0"/>
                <a:chExt cx="3374571" cy="6858000"/>
              </a:xfrm>
            </p:grpSpPr>
            <p:pic>
              <p:nvPicPr>
                <p:cNvPr id="61" name="Picture 60"/>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62" name="Freeform 61"/>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6" name="TextBox 55"/>
              <p:cNvSpPr txBox="1"/>
              <p:nvPr/>
            </p:nvSpPr>
            <p:spPr>
              <a:xfrm>
                <a:off x="5321859" y="5848701"/>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My Rides</a:t>
                </a:r>
              </a:p>
            </p:txBody>
          </p:sp>
          <p:sp>
            <p:nvSpPr>
              <p:cNvPr id="57" name="TextBox 56"/>
              <p:cNvSpPr txBox="1"/>
              <p:nvPr/>
            </p:nvSpPr>
            <p:spPr>
              <a:xfrm>
                <a:off x="6701079" y="5849717"/>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Explore</a:t>
                </a:r>
              </a:p>
            </p:txBody>
          </p:sp>
          <p:sp>
            <p:nvSpPr>
              <p:cNvPr id="58" name="TextBox 57"/>
              <p:cNvSpPr txBox="1"/>
              <p:nvPr/>
            </p:nvSpPr>
            <p:spPr>
              <a:xfrm>
                <a:off x="73792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59" name="Oval 58"/>
              <p:cNvSpPr/>
              <p:nvPr/>
            </p:nvSpPr>
            <p:spPr>
              <a:xfrm>
                <a:off x="6194444" y="586394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60" name="TextBox 59"/>
              <p:cNvSpPr txBox="1"/>
              <p:nvPr/>
            </p:nvSpPr>
            <p:spPr>
              <a:xfrm>
                <a:off x="6000039" y="584864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grpSp>
    </p:spTree>
    <p:extLst>
      <p:ext uri="{BB962C8B-B14F-4D97-AF65-F5344CB8AC3E}">
        <p14:creationId xmlns:p14="http://schemas.microsoft.com/office/powerpoint/2010/main" val="2079770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67911" y="0"/>
            <a:ext cx="3374571" cy="6858000"/>
            <a:chOff x="4950097" y="0"/>
            <a:chExt cx="3374571" cy="6858000"/>
          </a:xfrm>
        </p:grpSpPr>
        <p:grpSp>
          <p:nvGrpSpPr>
            <p:cNvPr id="3" name="Group 2"/>
            <p:cNvGrpSpPr/>
            <p:nvPr/>
          </p:nvGrpSpPr>
          <p:grpSpPr>
            <a:xfrm>
              <a:off x="4950097" y="0"/>
              <a:ext cx="3374571" cy="6858000"/>
              <a:chOff x="6333672" y="0"/>
              <a:chExt cx="3374571" cy="685800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10" name="Freeform 9"/>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 name="TextBox 3"/>
            <p:cNvSpPr txBox="1"/>
            <p:nvPr/>
          </p:nvSpPr>
          <p:spPr>
            <a:xfrm>
              <a:off x="53218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5" name="TextBox 4"/>
            <p:cNvSpPr txBox="1"/>
            <p:nvPr/>
          </p:nvSpPr>
          <p:spPr>
            <a:xfrm>
              <a:off x="6701079" y="5849717"/>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Explore</a:t>
              </a:r>
            </a:p>
          </p:txBody>
        </p:sp>
        <p:sp>
          <p:nvSpPr>
            <p:cNvPr id="6" name="TextBox 5"/>
            <p:cNvSpPr txBox="1"/>
            <p:nvPr/>
          </p:nvSpPr>
          <p:spPr>
            <a:xfrm>
              <a:off x="73792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7" name="Oval 6"/>
            <p:cNvSpPr/>
            <p:nvPr/>
          </p:nvSpPr>
          <p:spPr>
            <a:xfrm>
              <a:off x="6194444" y="586394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8" name="TextBox 7"/>
            <p:cNvSpPr txBox="1"/>
            <p:nvPr/>
          </p:nvSpPr>
          <p:spPr>
            <a:xfrm>
              <a:off x="6000039" y="584864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sp>
        <p:nvSpPr>
          <p:cNvPr id="11" name="TextBox 10"/>
          <p:cNvSpPr txBox="1"/>
          <p:nvPr/>
        </p:nvSpPr>
        <p:spPr>
          <a:xfrm rot="16200000">
            <a:off x="-3045810" y="3044278"/>
            <a:ext cx="6858000" cy="769441"/>
          </a:xfrm>
          <a:prstGeom prst="rect">
            <a:avLst/>
          </a:prstGeom>
          <a:noFill/>
        </p:spPr>
        <p:txBody>
          <a:bodyPr wrap="square" rtlCol="0">
            <a:spAutoFit/>
          </a:bodyPr>
          <a:lstStyle/>
          <a:p>
            <a:r>
              <a:rPr lang="en-US" sz="4400" b="1" dirty="0" smtClean="0"/>
              <a:t>Explore Maps</a:t>
            </a:r>
            <a:endParaRPr lang="en-AU" sz="4400" b="1" dirty="0"/>
          </a:p>
        </p:txBody>
      </p:sp>
      <p:sp>
        <p:nvSpPr>
          <p:cNvPr id="12" name="Rectangle 11"/>
          <p:cNvSpPr/>
          <p:nvPr/>
        </p:nvSpPr>
        <p:spPr>
          <a:xfrm>
            <a:off x="985760" y="4685099"/>
            <a:ext cx="2927759" cy="1015663"/>
          </a:xfrm>
          <a:prstGeom prst="rect">
            <a:avLst/>
          </a:prstGeom>
          <a:solidFill>
            <a:srgbClr val="FFFAFF"/>
          </a:solidFill>
        </p:spPr>
        <p:txBody>
          <a:bodyPr wrap="square">
            <a:spAutoFit/>
          </a:bodyPr>
          <a:lstStyle/>
          <a:p>
            <a:pPr algn="ctr">
              <a:lnSpc>
                <a:spcPct val="150000"/>
              </a:lnSpc>
            </a:pPr>
            <a:r>
              <a:rPr lang="en-US" sz="1000" b="1" dirty="0" smtClean="0">
                <a:solidFill>
                  <a:srgbClr val="506445"/>
                </a:solidFill>
                <a:latin typeface="Lato" panose="020F0502020204030203" pitchFamily="34" charset="0"/>
              </a:rPr>
              <a:t>Maps</a:t>
            </a:r>
            <a:endParaRPr lang="en-US" sz="1000" b="1" dirty="0">
              <a:solidFill>
                <a:srgbClr val="506445"/>
              </a:solidFill>
              <a:latin typeface="Lato" panose="020F0502020204030203" pitchFamily="34" charset="0"/>
            </a:endParaRPr>
          </a:p>
          <a:p>
            <a:pPr algn="ctr">
              <a:lnSpc>
                <a:spcPct val="150000"/>
              </a:lnSpc>
            </a:pPr>
            <a:r>
              <a:rPr lang="en-US" sz="1000" b="1" u="sng" dirty="0" smtClean="0">
                <a:solidFill>
                  <a:srgbClr val="9510E4"/>
                </a:solidFill>
                <a:latin typeface="Lato" panose="020F0502020204030203" pitchFamily="34" charset="0"/>
              </a:rPr>
              <a:t>Info</a:t>
            </a:r>
          </a:p>
          <a:p>
            <a:pPr algn="ctr">
              <a:lnSpc>
                <a:spcPct val="150000"/>
              </a:lnSpc>
            </a:pPr>
            <a:r>
              <a:rPr lang="en-US" sz="1000" b="1" u="sng" dirty="0" smtClean="0">
                <a:solidFill>
                  <a:srgbClr val="9510E4"/>
                </a:solidFill>
                <a:latin typeface="Lato" panose="020F0502020204030203" pitchFamily="34" charset="0"/>
              </a:rPr>
              <a:t>Community Update</a:t>
            </a:r>
            <a:endParaRPr lang="en-US" sz="1000" b="1" u="sng" dirty="0">
              <a:solidFill>
                <a:srgbClr val="9510E4"/>
              </a:solidFill>
              <a:latin typeface="Lato" panose="020F0502020204030203" pitchFamily="34" charset="0"/>
            </a:endParaRPr>
          </a:p>
          <a:p>
            <a:pPr algn="ctr">
              <a:lnSpc>
                <a:spcPct val="150000"/>
              </a:lnSpc>
            </a:pPr>
            <a:r>
              <a:rPr lang="en-US" sz="1000" b="1" u="sng" dirty="0" smtClean="0">
                <a:solidFill>
                  <a:srgbClr val="9510E4"/>
                </a:solidFill>
                <a:latin typeface="Lato" panose="020F0502020204030203" pitchFamily="34" charset="0"/>
              </a:rPr>
              <a:t>Ask AI</a:t>
            </a:r>
            <a:r>
              <a:rPr lang="en-US" sz="1000" b="1" dirty="0" smtClean="0">
                <a:solidFill>
                  <a:srgbClr val="9510E4"/>
                </a:solidFill>
                <a:latin typeface="Lato" panose="020F0502020204030203" pitchFamily="34" charset="0"/>
              </a:rPr>
              <a:t> </a:t>
            </a:r>
            <a:endParaRPr lang="en-AU" sz="1000" dirty="0"/>
          </a:p>
        </p:txBody>
      </p:sp>
      <p:sp>
        <p:nvSpPr>
          <p:cNvPr id="13" name="TextBox 12"/>
          <p:cNvSpPr txBox="1"/>
          <p:nvPr/>
        </p:nvSpPr>
        <p:spPr>
          <a:xfrm>
            <a:off x="1619460" y="563289"/>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5760" y="277320"/>
            <a:ext cx="778707" cy="778707"/>
          </a:xfrm>
          <a:prstGeom prst="rect">
            <a:avLst/>
          </a:prstGeom>
        </p:spPr>
      </p:pic>
      <p:sp>
        <p:nvSpPr>
          <p:cNvPr id="15" name="TextBox 14"/>
          <p:cNvSpPr txBox="1"/>
          <p:nvPr/>
        </p:nvSpPr>
        <p:spPr>
          <a:xfrm>
            <a:off x="1086293" y="930865"/>
            <a:ext cx="2813829" cy="369332"/>
          </a:xfrm>
          <a:prstGeom prst="rect">
            <a:avLst/>
          </a:prstGeom>
          <a:noFill/>
        </p:spPr>
        <p:txBody>
          <a:bodyPr wrap="square" rtlCol="0">
            <a:spAutoFit/>
          </a:bodyPr>
          <a:lstStyle/>
          <a:p>
            <a:r>
              <a:rPr lang="en-US" b="1" dirty="0" smtClean="0">
                <a:solidFill>
                  <a:schemeClr val="tx1">
                    <a:lumMod val="65000"/>
                    <a:lumOff val="35000"/>
                  </a:schemeClr>
                </a:solidFill>
                <a:latin typeface="Comfortaa" pitchFamily="2" charset="0"/>
              </a:rPr>
              <a:t>Welcome John</a:t>
            </a:r>
            <a:endParaRPr lang="en-AU" b="1" dirty="0">
              <a:solidFill>
                <a:schemeClr val="tx1">
                  <a:lumMod val="65000"/>
                  <a:lumOff val="35000"/>
                </a:schemeClr>
              </a:solidFill>
              <a:latin typeface="Comfortaa" pitchFamily="2" charset="0"/>
            </a:endParaRPr>
          </a:p>
        </p:txBody>
      </p:sp>
      <p:pic>
        <p:nvPicPr>
          <p:cNvPr id="17" name="Picture 16"/>
          <p:cNvPicPr>
            <a:picLocks noChangeAspect="1"/>
          </p:cNvPicPr>
          <p:nvPr/>
        </p:nvPicPr>
        <p:blipFill rotWithShape="1">
          <a:blip r:embed="rId4"/>
          <a:srcRect r="19940"/>
          <a:stretch/>
        </p:blipFill>
        <p:spPr>
          <a:xfrm>
            <a:off x="985760" y="1249369"/>
            <a:ext cx="2937084" cy="3446480"/>
          </a:xfrm>
          <a:prstGeom prst="rect">
            <a:avLst/>
          </a:prstGeom>
        </p:spPr>
      </p:pic>
      <p:sp>
        <p:nvSpPr>
          <p:cNvPr id="18" name="Rounded Rectangle 17"/>
          <p:cNvSpPr/>
          <p:nvPr/>
        </p:nvSpPr>
        <p:spPr>
          <a:xfrm>
            <a:off x="1086293" y="4315114"/>
            <a:ext cx="1679784" cy="285969"/>
          </a:xfrm>
          <a:prstGeom prst="roundRect">
            <a:avLst>
              <a:gd name="adj" fmla="val 50000"/>
            </a:avLst>
          </a:prstGeom>
          <a:solidFill>
            <a:schemeClr val="bg1"/>
          </a:solidFill>
          <a:ln>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bg1">
                    <a:lumMod val="65000"/>
                  </a:schemeClr>
                </a:solidFill>
                <a:latin typeface="Lato" panose="020F0502020204030203" pitchFamily="34" charset="0"/>
              </a:rPr>
              <a:t>Search</a:t>
            </a:r>
            <a:endParaRPr lang="en-AU" sz="1200" dirty="0">
              <a:solidFill>
                <a:schemeClr val="bg1">
                  <a:lumMod val="65000"/>
                </a:schemeClr>
              </a:solidFill>
              <a:latin typeface="Lato" panose="020F0502020204030203" pitchFamily="34" charset="0"/>
            </a:endParaRPr>
          </a:p>
        </p:txBody>
      </p:sp>
      <p:sp>
        <p:nvSpPr>
          <p:cNvPr id="19" name="Diamond 18"/>
          <p:cNvSpPr/>
          <p:nvPr/>
        </p:nvSpPr>
        <p:spPr>
          <a:xfrm>
            <a:off x="2458585" y="4335598"/>
            <a:ext cx="264869" cy="240790"/>
          </a:xfrm>
          <a:prstGeom prst="diamond">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1" name="Elbow Connector 30"/>
          <p:cNvCxnSpPr/>
          <p:nvPr/>
        </p:nvCxnSpPr>
        <p:spPr>
          <a:xfrm flipV="1">
            <a:off x="2557858" y="4453439"/>
            <a:ext cx="127645" cy="55241"/>
          </a:xfrm>
          <a:prstGeom prst="bentConnector3">
            <a:avLst>
              <a:gd name="adj1" fmla="val 14354"/>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4256606" y="0"/>
            <a:ext cx="3374571" cy="6858000"/>
            <a:chOff x="4950097" y="0"/>
            <a:chExt cx="3374571" cy="6858000"/>
          </a:xfrm>
        </p:grpSpPr>
        <p:grpSp>
          <p:nvGrpSpPr>
            <p:cNvPr id="34" name="Group 33"/>
            <p:cNvGrpSpPr/>
            <p:nvPr/>
          </p:nvGrpSpPr>
          <p:grpSpPr>
            <a:xfrm>
              <a:off x="4950097" y="0"/>
              <a:ext cx="3374571" cy="6858000"/>
              <a:chOff x="6333672" y="0"/>
              <a:chExt cx="3374571" cy="6858000"/>
            </a:xfrm>
          </p:grpSpPr>
          <p:pic>
            <p:nvPicPr>
              <p:cNvPr id="40" name="Picture 39"/>
              <p:cNvPicPr>
                <a:picLocks noChangeAspect="1"/>
              </p:cNvPicPr>
              <p:nvPr/>
            </p:nvPicPr>
            <p:blipFill>
              <a:blip r:embed="rId2">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41" name="Freeform 40"/>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5" name="TextBox 34"/>
            <p:cNvSpPr txBox="1"/>
            <p:nvPr/>
          </p:nvSpPr>
          <p:spPr>
            <a:xfrm>
              <a:off x="53218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36" name="TextBox 35"/>
            <p:cNvSpPr txBox="1"/>
            <p:nvPr/>
          </p:nvSpPr>
          <p:spPr>
            <a:xfrm>
              <a:off x="6701079" y="5849717"/>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Explore</a:t>
              </a:r>
            </a:p>
          </p:txBody>
        </p:sp>
        <p:sp>
          <p:nvSpPr>
            <p:cNvPr id="37" name="TextBox 36"/>
            <p:cNvSpPr txBox="1"/>
            <p:nvPr/>
          </p:nvSpPr>
          <p:spPr>
            <a:xfrm>
              <a:off x="73792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38" name="Oval 37"/>
            <p:cNvSpPr/>
            <p:nvPr/>
          </p:nvSpPr>
          <p:spPr>
            <a:xfrm>
              <a:off x="6194444" y="586394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39" name="TextBox 38"/>
            <p:cNvSpPr txBox="1"/>
            <p:nvPr/>
          </p:nvSpPr>
          <p:spPr>
            <a:xfrm>
              <a:off x="6000039" y="584864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sp>
        <p:nvSpPr>
          <p:cNvPr id="42" name="Rectangle 41"/>
          <p:cNvSpPr/>
          <p:nvPr/>
        </p:nvSpPr>
        <p:spPr>
          <a:xfrm>
            <a:off x="4474455" y="4685099"/>
            <a:ext cx="2927759" cy="1015663"/>
          </a:xfrm>
          <a:prstGeom prst="rect">
            <a:avLst/>
          </a:prstGeom>
          <a:solidFill>
            <a:srgbClr val="FFFAFF"/>
          </a:solidFill>
        </p:spPr>
        <p:txBody>
          <a:bodyPr wrap="square">
            <a:spAutoFit/>
          </a:bodyPr>
          <a:lstStyle/>
          <a:p>
            <a:pPr algn="ctr">
              <a:lnSpc>
                <a:spcPct val="150000"/>
              </a:lnSpc>
            </a:pPr>
            <a:r>
              <a:rPr lang="en-US" sz="1000" b="1" dirty="0" smtClean="0">
                <a:solidFill>
                  <a:srgbClr val="506445"/>
                </a:solidFill>
                <a:latin typeface="Lato" panose="020F0502020204030203" pitchFamily="34" charset="0"/>
              </a:rPr>
              <a:t>Maps</a:t>
            </a:r>
            <a:endParaRPr lang="en-US" sz="1000" b="1" dirty="0">
              <a:solidFill>
                <a:srgbClr val="506445"/>
              </a:solidFill>
              <a:latin typeface="Lato" panose="020F0502020204030203" pitchFamily="34" charset="0"/>
            </a:endParaRPr>
          </a:p>
          <a:p>
            <a:pPr algn="ctr">
              <a:lnSpc>
                <a:spcPct val="150000"/>
              </a:lnSpc>
            </a:pPr>
            <a:r>
              <a:rPr lang="en-US" sz="1000" b="1" u="sng" dirty="0" smtClean="0">
                <a:solidFill>
                  <a:srgbClr val="9510E4"/>
                </a:solidFill>
                <a:latin typeface="Lato" panose="020F0502020204030203" pitchFamily="34" charset="0"/>
              </a:rPr>
              <a:t>Info</a:t>
            </a:r>
          </a:p>
          <a:p>
            <a:pPr algn="ctr">
              <a:lnSpc>
                <a:spcPct val="150000"/>
              </a:lnSpc>
            </a:pPr>
            <a:r>
              <a:rPr lang="en-US" sz="1000" b="1" u="sng" dirty="0" smtClean="0">
                <a:solidFill>
                  <a:srgbClr val="9510E4"/>
                </a:solidFill>
                <a:latin typeface="Lato" panose="020F0502020204030203" pitchFamily="34" charset="0"/>
              </a:rPr>
              <a:t>Community Update</a:t>
            </a:r>
            <a:endParaRPr lang="en-US" sz="1000" b="1" u="sng" dirty="0">
              <a:solidFill>
                <a:srgbClr val="9510E4"/>
              </a:solidFill>
              <a:latin typeface="Lato" panose="020F0502020204030203" pitchFamily="34" charset="0"/>
            </a:endParaRPr>
          </a:p>
          <a:p>
            <a:pPr algn="ctr">
              <a:lnSpc>
                <a:spcPct val="150000"/>
              </a:lnSpc>
            </a:pPr>
            <a:r>
              <a:rPr lang="en-US" sz="1000" b="1" u="sng" dirty="0" smtClean="0">
                <a:solidFill>
                  <a:srgbClr val="9510E4"/>
                </a:solidFill>
                <a:latin typeface="Lato" panose="020F0502020204030203" pitchFamily="34" charset="0"/>
              </a:rPr>
              <a:t>Ask AI</a:t>
            </a:r>
            <a:r>
              <a:rPr lang="en-US" sz="1000" b="1" dirty="0" smtClean="0">
                <a:solidFill>
                  <a:srgbClr val="9510E4"/>
                </a:solidFill>
                <a:latin typeface="Lato" panose="020F0502020204030203" pitchFamily="34" charset="0"/>
              </a:rPr>
              <a:t> </a:t>
            </a:r>
            <a:endParaRPr lang="en-AU" sz="1000" dirty="0"/>
          </a:p>
        </p:txBody>
      </p:sp>
      <p:sp>
        <p:nvSpPr>
          <p:cNvPr id="43" name="TextBox 42"/>
          <p:cNvSpPr txBox="1"/>
          <p:nvPr/>
        </p:nvSpPr>
        <p:spPr>
          <a:xfrm>
            <a:off x="5108155" y="563289"/>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pic>
        <p:nvPicPr>
          <p:cNvPr id="44"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74455" y="277320"/>
            <a:ext cx="778707" cy="778707"/>
          </a:xfrm>
          <a:prstGeom prst="rect">
            <a:avLst/>
          </a:prstGeom>
        </p:spPr>
      </p:pic>
      <p:sp>
        <p:nvSpPr>
          <p:cNvPr id="45" name="TextBox 44"/>
          <p:cNvSpPr txBox="1"/>
          <p:nvPr/>
        </p:nvSpPr>
        <p:spPr>
          <a:xfrm>
            <a:off x="4574988" y="930865"/>
            <a:ext cx="2813829" cy="369332"/>
          </a:xfrm>
          <a:prstGeom prst="rect">
            <a:avLst/>
          </a:prstGeom>
          <a:noFill/>
        </p:spPr>
        <p:txBody>
          <a:bodyPr wrap="square" rtlCol="0">
            <a:spAutoFit/>
          </a:bodyPr>
          <a:lstStyle/>
          <a:p>
            <a:r>
              <a:rPr lang="en-US" b="1" dirty="0" smtClean="0">
                <a:solidFill>
                  <a:schemeClr val="tx1">
                    <a:lumMod val="65000"/>
                    <a:lumOff val="35000"/>
                  </a:schemeClr>
                </a:solidFill>
                <a:latin typeface="Comfortaa" pitchFamily="2" charset="0"/>
              </a:rPr>
              <a:t>Welcome John</a:t>
            </a:r>
            <a:endParaRPr lang="en-AU" b="1" dirty="0">
              <a:solidFill>
                <a:schemeClr val="tx1">
                  <a:lumMod val="65000"/>
                  <a:lumOff val="35000"/>
                </a:schemeClr>
              </a:solidFill>
              <a:latin typeface="Comfortaa" pitchFamily="2" charset="0"/>
            </a:endParaRPr>
          </a:p>
        </p:txBody>
      </p:sp>
      <p:pic>
        <p:nvPicPr>
          <p:cNvPr id="46" name="Picture 45"/>
          <p:cNvPicPr>
            <a:picLocks noChangeAspect="1"/>
          </p:cNvPicPr>
          <p:nvPr/>
        </p:nvPicPr>
        <p:blipFill rotWithShape="1">
          <a:blip r:embed="rId4"/>
          <a:srcRect r="19940"/>
          <a:stretch/>
        </p:blipFill>
        <p:spPr>
          <a:xfrm>
            <a:off x="4474455" y="1249369"/>
            <a:ext cx="2937084" cy="3446480"/>
          </a:xfrm>
          <a:prstGeom prst="rect">
            <a:avLst/>
          </a:prstGeom>
        </p:spPr>
      </p:pic>
      <p:sp>
        <p:nvSpPr>
          <p:cNvPr id="47" name="Rounded Rectangle 46"/>
          <p:cNvSpPr/>
          <p:nvPr/>
        </p:nvSpPr>
        <p:spPr>
          <a:xfrm>
            <a:off x="4574988" y="3934114"/>
            <a:ext cx="1679784" cy="285969"/>
          </a:xfrm>
          <a:prstGeom prst="roundRect">
            <a:avLst>
              <a:gd name="adj" fmla="val 50000"/>
            </a:avLst>
          </a:prstGeom>
          <a:solidFill>
            <a:schemeClr val="bg1"/>
          </a:solidFill>
          <a:ln>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smtClean="0">
                <a:solidFill>
                  <a:schemeClr val="bg1">
                    <a:lumMod val="65000"/>
                  </a:schemeClr>
                </a:solidFill>
                <a:latin typeface="Lato" panose="020F0502020204030203" pitchFamily="34" charset="0"/>
              </a:rPr>
              <a:t>Starting Point</a:t>
            </a:r>
            <a:endParaRPr lang="en-AU" sz="1200" dirty="0">
              <a:solidFill>
                <a:schemeClr val="bg1">
                  <a:lumMod val="65000"/>
                </a:schemeClr>
              </a:solidFill>
              <a:latin typeface="Lato" panose="020F0502020204030203" pitchFamily="34" charset="0"/>
            </a:endParaRPr>
          </a:p>
        </p:txBody>
      </p:sp>
      <p:sp>
        <p:nvSpPr>
          <p:cNvPr id="50" name="Rectangle 49"/>
          <p:cNvSpPr/>
          <p:nvPr/>
        </p:nvSpPr>
        <p:spPr>
          <a:xfrm>
            <a:off x="5865391" y="3884414"/>
            <a:ext cx="415498" cy="369332"/>
          </a:xfrm>
          <a:prstGeom prst="rect">
            <a:avLst/>
          </a:prstGeom>
        </p:spPr>
        <p:txBody>
          <a:bodyPr wrap="none">
            <a:spAutoFit/>
          </a:bodyPr>
          <a:lstStyle/>
          <a:p>
            <a:r>
              <a:rPr lang="en-AU" b="1" dirty="0">
                <a:solidFill>
                  <a:srgbClr val="9510E4"/>
                </a:solidFill>
                <a:latin typeface="Google Sans"/>
              </a:rPr>
              <a:t>🔍</a:t>
            </a:r>
            <a:endParaRPr lang="en-AU" dirty="0">
              <a:solidFill>
                <a:srgbClr val="9510E4"/>
              </a:solidFill>
            </a:endParaRPr>
          </a:p>
        </p:txBody>
      </p:sp>
      <p:sp>
        <p:nvSpPr>
          <p:cNvPr id="51" name="Rounded Rectangle 50"/>
          <p:cNvSpPr/>
          <p:nvPr/>
        </p:nvSpPr>
        <p:spPr>
          <a:xfrm>
            <a:off x="4574988" y="4299912"/>
            <a:ext cx="1679784" cy="285969"/>
          </a:xfrm>
          <a:prstGeom prst="roundRect">
            <a:avLst>
              <a:gd name="adj" fmla="val 50000"/>
            </a:avLst>
          </a:prstGeom>
          <a:solidFill>
            <a:schemeClr val="bg1"/>
          </a:solidFill>
          <a:ln>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b="1" dirty="0">
                <a:solidFill>
                  <a:srgbClr val="9510E4"/>
                </a:solidFill>
                <a:latin typeface="Lato" panose="020F0502020204030203" pitchFamily="34" charset="0"/>
              </a:rPr>
              <a:t>📍  </a:t>
            </a:r>
            <a:r>
              <a:rPr lang="en-US" sz="1200" dirty="0" smtClean="0">
                <a:solidFill>
                  <a:schemeClr val="bg1">
                    <a:lumMod val="65000"/>
                  </a:schemeClr>
                </a:solidFill>
                <a:latin typeface="Lato" panose="020F0502020204030203" pitchFamily="34" charset="0"/>
              </a:rPr>
              <a:t>Destination</a:t>
            </a:r>
            <a:endParaRPr lang="en-AU" sz="1200" dirty="0">
              <a:solidFill>
                <a:schemeClr val="bg1">
                  <a:lumMod val="65000"/>
                </a:schemeClr>
              </a:solidFill>
              <a:latin typeface="Lato" panose="020F0502020204030203" pitchFamily="34" charset="0"/>
            </a:endParaRPr>
          </a:p>
        </p:txBody>
      </p:sp>
      <p:grpSp>
        <p:nvGrpSpPr>
          <p:cNvPr id="52" name="Group 51"/>
          <p:cNvGrpSpPr/>
          <p:nvPr/>
        </p:nvGrpSpPr>
        <p:grpSpPr>
          <a:xfrm>
            <a:off x="7831777" y="0"/>
            <a:ext cx="3374571" cy="6858000"/>
            <a:chOff x="4950097" y="0"/>
            <a:chExt cx="3374571" cy="6858000"/>
          </a:xfrm>
        </p:grpSpPr>
        <p:grpSp>
          <p:nvGrpSpPr>
            <p:cNvPr id="53" name="Group 52"/>
            <p:cNvGrpSpPr/>
            <p:nvPr/>
          </p:nvGrpSpPr>
          <p:grpSpPr>
            <a:xfrm>
              <a:off x="4950097" y="0"/>
              <a:ext cx="3374571" cy="6858000"/>
              <a:chOff x="6333672" y="0"/>
              <a:chExt cx="3374571" cy="6858000"/>
            </a:xfrm>
          </p:grpSpPr>
          <p:pic>
            <p:nvPicPr>
              <p:cNvPr id="59" name="Picture 58"/>
              <p:cNvPicPr>
                <a:picLocks noChangeAspect="1"/>
              </p:cNvPicPr>
              <p:nvPr/>
            </p:nvPicPr>
            <p:blipFill>
              <a:blip r:embed="rId2">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60" name="Freeform 59"/>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4" name="TextBox 53"/>
            <p:cNvSpPr txBox="1"/>
            <p:nvPr/>
          </p:nvSpPr>
          <p:spPr>
            <a:xfrm>
              <a:off x="53218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55" name="TextBox 54"/>
            <p:cNvSpPr txBox="1"/>
            <p:nvPr/>
          </p:nvSpPr>
          <p:spPr>
            <a:xfrm>
              <a:off x="6701079" y="5849717"/>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Explore</a:t>
              </a:r>
            </a:p>
          </p:txBody>
        </p:sp>
        <p:sp>
          <p:nvSpPr>
            <p:cNvPr id="56" name="TextBox 55"/>
            <p:cNvSpPr txBox="1"/>
            <p:nvPr/>
          </p:nvSpPr>
          <p:spPr>
            <a:xfrm>
              <a:off x="73792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57" name="Oval 56"/>
            <p:cNvSpPr/>
            <p:nvPr/>
          </p:nvSpPr>
          <p:spPr>
            <a:xfrm>
              <a:off x="6194444" y="586394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58" name="TextBox 57"/>
            <p:cNvSpPr txBox="1"/>
            <p:nvPr/>
          </p:nvSpPr>
          <p:spPr>
            <a:xfrm>
              <a:off x="6000039" y="584864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sp>
        <p:nvSpPr>
          <p:cNvPr id="61" name="Rectangle 60"/>
          <p:cNvSpPr/>
          <p:nvPr/>
        </p:nvSpPr>
        <p:spPr>
          <a:xfrm>
            <a:off x="8049626" y="4685099"/>
            <a:ext cx="2927759" cy="1015663"/>
          </a:xfrm>
          <a:prstGeom prst="rect">
            <a:avLst/>
          </a:prstGeom>
          <a:solidFill>
            <a:srgbClr val="FFFAFF"/>
          </a:solidFill>
        </p:spPr>
        <p:txBody>
          <a:bodyPr wrap="square">
            <a:spAutoFit/>
          </a:bodyPr>
          <a:lstStyle/>
          <a:p>
            <a:pPr algn="ctr">
              <a:lnSpc>
                <a:spcPct val="150000"/>
              </a:lnSpc>
            </a:pPr>
            <a:r>
              <a:rPr lang="en-US" sz="1000" b="1" dirty="0" smtClean="0">
                <a:solidFill>
                  <a:srgbClr val="506445"/>
                </a:solidFill>
                <a:latin typeface="Lato" panose="020F0502020204030203" pitchFamily="34" charset="0"/>
              </a:rPr>
              <a:t>Maps</a:t>
            </a:r>
            <a:endParaRPr lang="en-US" sz="1000" b="1" dirty="0">
              <a:solidFill>
                <a:srgbClr val="506445"/>
              </a:solidFill>
              <a:latin typeface="Lato" panose="020F0502020204030203" pitchFamily="34" charset="0"/>
            </a:endParaRPr>
          </a:p>
          <a:p>
            <a:pPr algn="ctr">
              <a:lnSpc>
                <a:spcPct val="150000"/>
              </a:lnSpc>
            </a:pPr>
            <a:r>
              <a:rPr lang="en-US" sz="1000" b="1" u="sng" dirty="0" smtClean="0">
                <a:solidFill>
                  <a:srgbClr val="9510E4"/>
                </a:solidFill>
                <a:latin typeface="Lato" panose="020F0502020204030203" pitchFamily="34" charset="0"/>
              </a:rPr>
              <a:t>Info</a:t>
            </a:r>
          </a:p>
          <a:p>
            <a:pPr algn="ctr">
              <a:lnSpc>
                <a:spcPct val="150000"/>
              </a:lnSpc>
            </a:pPr>
            <a:r>
              <a:rPr lang="en-US" sz="1000" b="1" u="sng" dirty="0" smtClean="0">
                <a:solidFill>
                  <a:srgbClr val="9510E4"/>
                </a:solidFill>
                <a:latin typeface="Lato" panose="020F0502020204030203" pitchFamily="34" charset="0"/>
              </a:rPr>
              <a:t>Community Update</a:t>
            </a:r>
            <a:endParaRPr lang="en-US" sz="1000" b="1" u="sng" dirty="0">
              <a:solidFill>
                <a:srgbClr val="9510E4"/>
              </a:solidFill>
              <a:latin typeface="Lato" panose="020F0502020204030203" pitchFamily="34" charset="0"/>
            </a:endParaRPr>
          </a:p>
          <a:p>
            <a:pPr algn="ctr">
              <a:lnSpc>
                <a:spcPct val="150000"/>
              </a:lnSpc>
            </a:pPr>
            <a:r>
              <a:rPr lang="en-US" sz="1000" b="1" u="sng" dirty="0" smtClean="0">
                <a:solidFill>
                  <a:srgbClr val="9510E4"/>
                </a:solidFill>
                <a:latin typeface="Lato" panose="020F0502020204030203" pitchFamily="34" charset="0"/>
              </a:rPr>
              <a:t>Ask AI</a:t>
            </a:r>
            <a:r>
              <a:rPr lang="en-US" sz="1000" b="1" dirty="0" smtClean="0">
                <a:solidFill>
                  <a:srgbClr val="9510E4"/>
                </a:solidFill>
                <a:latin typeface="Lato" panose="020F0502020204030203" pitchFamily="34" charset="0"/>
              </a:rPr>
              <a:t> </a:t>
            </a:r>
            <a:endParaRPr lang="en-AU" sz="1000" dirty="0"/>
          </a:p>
        </p:txBody>
      </p:sp>
      <p:sp>
        <p:nvSpPr>
          <p:cNvPr id="62" name="TextBox 61"/>
          <p:cNvSpPr txBox="1"/>
          <p:nvPr/>
        </p:nvSpPr>
        <p:spPr>
          <a:xfrm>
            <a:off x="8683326" y="563289"/>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9626" y="277320"/>
            <a:ext cx="778707" cy="778707"/>
          </a:xfrm>
          <a:prstGeom prst="rect">
            <a:avLst/>
          </a:prstGeom>
        </p:spPr>
      </p:pic>
      <p:sp>
        <p:nvSpPr>
          <p:cNvPr id="64" name="TextBox 63"/>
          <p:cNvSpPr txBox="1"/>
          <p:nvPr/>
        </p:nvSpPr>
        <p:spPr>
          <a:xfrm>
            <a:off x="8150159" y="930865"/>
            <a:ext cx="2813829" cy="369332"/>
          </a:xfrm>
          <a:prstGeom prst="rect">
            <a:avLst/>
          </a:prstGeom>
          <a:noFill/>
        </p:spPr>
        <p:txBody>
          <a:bodyPr wrap="square" rtlCol="0">
            <a:spAutoFit/>
          </a:bodyPr>
          <a:lstStyle/>
          <a:p>
            <a:r>
              <a:rPr lang="en-US" b="1" dirty="0" smtClean="0">
                <a:solidFill>
                  <a:schemeClr val="tx1">
                    <a:lumMod val="65000"/>
                    <a:lumOff val="35000"/>
                  </a:schemeClr>
                </a:solidFill>
                <a:latin typeface="Comfortaa" pitchFamily="2" charset="0"/>
              </a:rPr>
              <a:t>Welcome John</a:t>
            </a:r>
            <a:endParaRPr lang="en-AU" b="1" dirty="0">
              <a:solidFill>
                <a:schemeClr val="tx1">
                  <a:lumMod val="65000"/>
                  <a:lumOff val="35000"/>
                </a:schemeClr>
              </a:solidFill>
              <a:latin typeface="Comfortaa" pitchFamily="2" charset="0"/>
            </a:endParaRPr>
          </a:p>
        </p:txBody>
      </p:sp>
      <p:pic>
        <p:nvPicPr>
          <p:cNvPr id="65" name="Picture 64"/>
          <p:cNvPicPr>
            <a:picLocks noChangeAspect="1"/>
          </p:cNvPicPr>
          <p:nvPr/>
        </p:nvPicPr>
        <p:blipFill rotWithShape="1">
          <a:blip r:embed="rId4"/>
          <a:srcRect r="19940"/>
          <a:stretch/>
        </p:blipFill>
        <p:spPr>
          <a:xfrm>
            <a:off x="8049626" y="1249369"/>
            <a:ext cx="2937084" cy="3446480"/>
          </a:xfrm>
          <a:prstGeom prst="rect">
            <a:avLst/>
          </a:prstGeom>
        </p:spPr>
      </p:pic>
      <p:sp>
        <p:nvSpPr>
          <p:cNvPr id="66" name="Rounded Rectangle 65"/>
          <p:cNvSpPr/>
          <p:nvPr/>
        </p:nvSpPr>
        <p:spPr>
          <a:xfrm>
            <a:off x="8150159" y="3934114"/>
            <a:ext cx="1679784" cy="285969"/>
          </a:xfrm>
          <a:prstGeom prst="roundRect">
            <a:avLst>
              <a:gd name="adj" fmla="val 50000"/>
            </a:avLst>
          </a:prstGeom>
          <a:solidFill>
            <a:schemeClr val="bg1"/>
          </a:solidFill>
          <a:ln>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rgbClr val="506445"/>
                </a:solidFill>
                <a:latin typeface="Lato" panose="020F0502020204030203" pitchFamily="34" charset="0"/>
              </a:rPr>
              <a:t>Point A</a:t>
            </a:r>
            <a:endParaRPr lang="en-AU" sz="1200" dirty="0">
              <a:solidFill>
                <a:srgbClr val="506445"/>
              </a:solidFill>
              <a:latin typeface="Lato" panose="020F0502020204030203" pitchFamily="34" charset="0"/>
            </a:endParaRPr>
          </a:p>
        </p:txBody>
      </p:sp>
      <p:sp>
        <p:nvSpPr>
          <p:cNvPr id="68" name="Rounded Rectangle 67"/>
          <p:cNvSpPr/>
          <p:nvPr/>
        </p:nvSpPr>
        <p:spPr>
          <a:xfrm>
            <a:off x="8150159" y="4299912"/>
            <a:ext cx="1679784" cy="285969"/>
          </a:xfrm>
          <a:prstGeom prst="roundRect">
            <a:avLst>
              <a:gd name="adj" fmla="val 50000"/>
            </a:avLst>
          </a:prstGeom>
          <a:solidFill>
            <a:schemeClr val="bg1"/>
          </a:solidFill>
          <a:ln>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rgbClr val="506445"/>
                </a:solidFill>
                <a:latin typeface="Lato" panose="020F0502020204030203" pitchFamily="34" charset="0"/>
              </a:rPr>
              <a:t>Point B</a:t>
            </a:r>
            <a:endParaRPr lang="en-AU" sz="1200" dirty="0">
              <a:solidFill>
                <a:srgbClr val="506445"/>
              </a:solidFill>
              <a:latin typeface="Lato" panose="020F0502020204030203" pitchFamily="34" charset="0"/>
            </a:endParaRPr>
          </a:p>
        </p:txBody>
      </p:sp>
      <p:cxnSp>
        <p:nvCxnSpPr>
          <p:cNvPr id="70" name="Straight Connector 69"/>
          <p:cNvCxnSpPr/>
          <p:nvPr/>
        </p:nvCxnSpPr>
        <p:spPr>
          <a:xfrm flipH="1" flipV="1">
            <a:off x="9155246" y="2629926"/>
            <a:ext cx="16910" cy="328146"/>
          </a:xfrm>
          <a:prstGeom prst="line">
            <a:avLst/>
          </a:prstGeom>
          <a:ln w="25400">
            <a:solidFill>
              <a:srgbClr val="9510E4"/>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9144696" y="2623312"/>
            <a:ext cx="88239" cy="0"/>
          </a:xfrm>
          <a:prstGeom prst="line">
            <a:avLst/>
          </a:prstGeom>
          <a:ln w="25400">
            <a:solidFill>
              <a:srgbClr val="9510E4"/>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9301473" y="2371353"/>
            <a:ext cx="23819" cy="269023"/>
          </a:xfrm>
          <a:prstGeom prst="line">
            <a:avLst/>
          </a:prstGeom>
          <a:ln w="25400">
            <a:solidFill>
              <a:srgbClr val="9510E4"/>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9239684" y="2623312"/>
            <a:ext cx="80686" cy="17064"/>
          </a:xfrm>
          <a:prstGeom prst="line">
            <a:avLst/>
          </a:prstGeom>
          <a:ln w="25400">
            <a:solidFill>
              <a:srgbClr val="9510E4"/>
            </a:solidFill>
            <a:prstDash val="sysDot"/>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9134075" y="2947483"/>
            <a:ext cx="76162" cy="73631"/>
          </a:xfrm>
          <a:prstGeom prst="ellipse">
            <a:avLst/>
          </a:prstGeom>
          <a:noFill/>
          <a:ln w="2540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Rectangle 83"/>
          <p:cNvSpPr/>
          <p:nvPr/>
        </p:nvSpPr>
        <p:spPr>
          <a:xfrm>
            <a:off x="9204564" y="2212768"/>
            <a:ext cx="325730" cy="261610"/>
          </a:xfrm>
          <a:prstGeom prst="rect">
            <a:avLst/>
          </a:prstGeom>
        </p:spPr>
        <p:txBody>
          <a:bodyPr wrap="none">
            <a:spAutoFit/>
          </a:bodyPr>
          <a:lstStyle/>
          <a:p>
            <a:r>
              <a:rPr lang="en-AU" sz="1050" b="1" dirty="0">
                <a:solidFill>
                  <a:srgbClr val="9510E4"/>
                </a:solidFill>
                <a:latin typeface="Lato" panose="020F0502020204030203" pitchFamily="34" charset="0"/>
              </a:rPr>
              <a:t>📍</a:t>
            </a:r>
            <a:endParaRPr lang="en-AU" sz="1050" dirty="0"/>
          </a:p>
        </p:txBody>
      </p:sp>
      <p:sp>
        <p:nvSpPr>
          <p:cNvPr id="85" name="Isosceles Triangle 84"/>
          <p:cNvSpPr/>
          <p:nvPr/>
        </p:nvSpPr>
        <p:spPr>
          <a:xfrm rot="5400000">
            <a:off x="9176299" y="2592184"/>
            <a:ext cx="76525" cy="60593"/>
          </a:xfrm>
          <a:prstGeom prst="triangle">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7" name="Picture 66"/>
          <p:cNvPicPr>
            <a:picLocks noChangeAspect="1"/>
          </p:cNvPicPr>
          <p:nvPr/>
        </p:nvPicPr>
        <p:blipFill>
          <a:blip r:embed="rId5"/>
          <a:srcRect l="22463" t="20200" r="22553" b="20984"/>
          <a:stretch>
            <a:fillRect/>
          </a:stretch>
        </p:blipFill>
        <p:spPr>
          <a:xfrm>
            <a:off x="6544543" y="4039700"/>
            <a:ext cx="364917" cy="390342"/>
          </a:xfrm>
          <a:custGeom>
            <a:avLst/>
            <a:gdLst>
              <a:gd name="connsiteX0" fmla="*/ 89048 w 534276"/>
              <a:gd name="connsiteY0" fmla="*/ 0 h 571500"/>
              <a:gd name="connsiteX1" fmla="*/ 445228 w 534276"/>
              <a:gd name="connsiteY1" fmla="*/ 0 h 571500"/>
              <a:gd name="connsiteX2" fmla="*/ 534276 w 534276"/>
              <a:gd name="connsiteY2" fmla="*/ 89048 h 571500"/>
              <a:gd name="connsiteX3" fmla="*/ 534276 w 534276"/>
              <a:gd name="connsiteY3" fmla="*/ 482452 h 571500"/>
              <a:gd name="connsiteX4" fmla="*/ 445228 w 534276"/>
              <a:gd name="connsiteY4" fmla="*/ 571500 h 571500"/>
              <a:gd name="connsiteX5" fmla="*/ 89048 w 534276"/>
              <a:gd name="connsiteY5" fmla="*/ 571500 h 571500"/>
              <a:gd name="connsiteX6" fmla="*/ 0 w 534276"/>
              <a:gd name="connsiteY6" fmla="*/ 482452 h 571500"/>
              <a:gd name="connsiteX7" fmla="*/ 0 w 534276"/>
              <a:gd name="connsiteY7" fmla="*/ 89048 h 571500"/>
              <a:gd name="connsiteX8" fmla="*/ 89048 w 534276"/>
              <a:gd name="connsiteY8"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4276" h="571500">
                <a:moveTo>
                  <a:pt x="89048" y="0"/>
                </a:moveTo>
                <a:lnTo>
                  <a:pt x="445228" y="0"/>
                </a:lnTo>
                <a:cubicBezTo>
                  <a:pt x="494408" y="0"/>
                  <a:pt x="534276" y="39868"/>
                  <a:pt x="534276" y="89048"/>
                </a:cubicBezTo>
                <a:lnTo>
                  <a:pt x="534276" y="482452"/>
                </a:lnTo>
                <a:cubicBezTo>
                  <a:pt x="534276" y="531632"/>
                  <a:pt x="494408" y="571500"/>
                  <a:pt x="445228" y="571500"/>
                </a:cubicBezTo>
                <a:lnTo>
                  <a:pt x="89048" y="571500"/>
                </a:lnTo>
                <a:cubicBezTo>
                  <a:pt x="39868" y="571500"/>
                  <a:pt x="0" y="531632"/>
                  <a:pt x="0" y="482452"/>
                </a:cubicBezTo>
                <a:lnTo>
                  <a:pt x="0" y="89048"/>
                </a:lnTo>
                <a:cubicBezTo>
                  <a:pt x="0" y="39868"/>
                  <a:pt x="39868" y="0"/>
                  <a:pt x="89048" y="0"/>
                </a:cubicBezTo>
                <a:close/>
              </a:path>
            </a:pathLst>
          </a:custGeom>
        </p:spPr>
      </p:pic>
      <p:pic>
        <p:nvPicPr>
          <p:cNvPr id="69" name="Picture 68"/>
          <p:cNvPicPr>
            <a:picLocks noChangeAspect="1"/>
          </p:cNvPicPr>
          <p:nvPr/>
        </p:nvPicPr>
        <p:blipFill>
          <a:blip r:embed="rId6"/>
          <a:srcRect l="3384" t="2194" r="3384" b="544"/>
          <a:stretch>
            <a:fillRect/>
          </a:stretch>
        </p:blipFill>
        <p:spPr>
          <a:xfrm>
            <a:off x="3581819" y="4126563"/>
            <a:ext cx="241558" cy="474097"/>
          </a:xfrm>
          <a:custGeom>
            <a:avLst/>
            <a:gdLst>
              <a:gd name="connsiteX0" fmla="*/ 61766 w 241558"/>
              <a:gd name="connsiteY0" fmla="*/ 0 h 474097"/>
              <a:gd name="connsiteX1" fmla="*/ 179792 w 241558"/>
              <a:gd name="connsiteY1" fmla="*/ 0 h 474097"/>
              <a:gd name="connsiteX2" fmla="*/ 241558 w 241558"/>
              <a:gd name="connsiteY2" fmla="*/ 61766 h 474097"/>
              <a:gd name="connsiteX3" fmla="*/ 241558 w 241558"/>
              <a:gd name="connsiteY3" fmla="*/ 412331 h 474097"/>
              <a:gd name="connsiteX4" fmla="*/ 179792 w 241558"/>
              <a:gd name="connsiteY4" fmla="*/ 474097 h 474097"/>
              <a:gd name="connsiteX5" fmla="*/ 61766 w 241558"/>
              <a:gd name="connsiteY5" fmla="*/ 474097 h 474097"/>
              <a:gd name="connsiteX6" fmla="*/ 0 w 241558"/>
              <a:gd name="connsiteY6" fmla="*/ 412331 h 474097"/>
              <a:gd name="connsiteX7" fmla="*/ 0 w 241558"/>
              <a:gd name="connsiteY7" fmla="*/ 61766 h 474097"/>
              <a:gd name="connsiteX8" fmla="*/ 61766 w 241558"/>
              <a:gd name="connsiteY8" fmla="*/ 0 h 474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558" h="474097">
                <a:moveTo>
                  <a:pt x="61766" y="0"/>
                </a:moveTo>
                <a:lnTo>
                  <a:pt x="179792" y="0"/>
                </a:lnTo>
                <a:cubicBezTo>
                  <a:pt x="213904" y="0"/>
                  <a:pt x="241558" y="27654"/>
                  <a:pt x="241558" y="61766"/>
                </a:cubicBezTo>
                <a:lnTo>
                  <a:pt x="241558" y="412331"/>
                </a:lnTo>
                <a:cubicBezTo>
                  <a:pt x="241558" y="446443"/>
                  <a:pt x="213904" y="474097"/>
                  <a:pt x="179792" y="474097"/>
                </a:cubicBezTo>
                <a:lnTo>
                  <a:pt x="61766" y="474097"/>
                </a:lnTo>
                <a:cubicBezTo>
                  <a:pt x="27654" y="474097"/>
                  <a:pt x="0" y="446443"/>
                  <a:pt x="0" y="412331"/>
                </a:cubicBezTo>
                <a:lnTo>
                  <a:pt x="0" y="61766"/>
                </a:lnTo>
                <a:cubicBezTo>
                  <a:pt x="0" y="27654"/>
                  <a:pt x="27654" y="0"/>
                  <a:pt x="61766" y="0"/>
                </a:cubicBezTo>
                <a:close/>
              </a:path>
            </a:pathLst>
          </a:custGeom>
        </p:spPr>
      </p:pic>
      <p:pic>
        <p:nvPicPr>
          <p:cNvPr id="71" name="Picture 70"/>
          <p:cNvPicPr>
            <a:picLocks noChangeAspect="1"/>
          </p:cNvPicPr>
          <p:nvPr/>
        </p:nvPicPr>
        <p:blipFill>
          <a:blip r:embed="rId6"/>
          <a:srcRect l="3384" t="2194" r="3384" b="544"/>
          <a:stretch>
            <a:fillRect/>
          </a:stretch>
        </p:blipFill>
        <p:spPr>
          <a:xfrm>
            <a:off x="7073961" y="4111784"/>
            <a:ext cx="241558" cy="474097"/>
          </a:xfrm>
          <a:custGeom>
            <a:avLst/>
            <a:gdLst>
              <a:gd name="connsiteX0" fmla="*/ 61766 w 241558"/>
              <a:gd name="connsiteY0" fmla="*/ 0 h 474097"/>
              <a:gd name="connsiteX1" fmla="*/ 179792 w 241558"/>
              <a:gd name="connsiteY1" fmla="*/ 0 h 474097"/>
              <a:gd name="connsiteX2" fmla="*/ 241558 w 241558"/>
              <a:gd name="connsiteY2" fmla="*/ 61766 h 474097"/>
              <a:gd name="connsiteX3" fmla="*/ 241558 w 241558"/>
              <a:gd name="connsiteY3" fmla="*/ 412331 h 474097"/>
              <a:gd name="connsiteX4" fmla="*/ 179792 w 241558"/>
              <a:gd name="connsiteY4" fmla="*/ 474097 h 474097"/>
              <a:gd name="connsiteX5" fmla="*/ 61766 w 241558"/>
              <a:gd name="connsiteY5" fmla="*/ 474097 h 474097"/>
              <a:gd name="connsiteX6" fmla="*/ 0 w 241558"/>
              <a:gd name="connsiteY6" fmla="*/ 412331 h 474097"/>
              <a:gd name="connsiteX7" fmla="*/ 0 w 241558"/>
              <a:gd name="connsiteY7" fmla="*/ 61766 h 474097"/>
              <a:gd name="connsiteX8" fmla="*/ 61766 w 241558"/>
              <a:gd name="connsiteY8" fmla="*/ 0 h 474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558" h="474097">
                <a:moveTo>
                  <a:pt x="61766" y="0"/>
                </a:moveTo>
                <a:lnTo>
                  <a:pt x="179792" y="0"/>
                </a:lnTo>
                <a:cubicBezTo>
                  <a:pt x="213904" y="0"/>
                  <a:pt x="241558" y="27654"/>
                  <a:pt x="241558" y="61766"/>
                </a:cubicBezTo>
                <a:lnTo>
                  <a:pt x="241558" y="412331"/>
                </a:lnTo>
                <a:cubicBezTo>
                  <a:pt x="241558" y="446443"/>
                  <a:pt x="213904" y="474097"/>
                  <a:pt x="179792" y="474097"/>
                </a:cubicBezTo>
                <a:lnTo>
                  <a:pt x="61766" y="474097"/>
                </a:lnTo>
                <a:cubicBezTo>
                  <a:pt x="27654" y="474097"/>
                  <a:pt x="0" y="446443"/>
                  <a:pt x="0" y="412331"/>
                </a:cubicBezTo>
                <a:lnTo>
                  <a:pt x="0" y="61766"/>
                </a:lnTo>
                <a:cubicBezTo>
                  <a:pt x="0" y="27654"/>
                  <a:pt x="27654" y="0"/>
                  <a:pt x="61766" y="0"/>
                </a:cubicBezTo>
                <a:close/>
              </a:path>
            </a:pathLst>
          </a:custGeom>
        </p:spPr>
      </p:pic>
      <p:pic>
        <p:nvPicPr>
          <p:cNvPr id="73" name="Picture 72"/>
          <p:cNvPicPr>
            <a:picLocks noChangeAspect="1"/>
          </p:cNvPicPr>
          <p:nvPr/>
        </p:nvPicPr>
        <p:blipFill>
          <a:blip r:embed="rId6"/>
          <a:srcRect l="3384" t="2194" r="3384" b="544"/>
          <a:stretch>
            <a:fillRect/>
          </a:stretch>
        </p:blipFill>
        <p:spPr>
          <a:xfrm>
            <a:off x="10603436" y="4115956"/>
            <a:ext cx="241558" cy="474097"/>
          </a:xfrm>
          <a:custGeom>
            <a:avLst/>
            <a:gdLst>
              <a:gd name="connsiteX0" fmla="*/ 61766 w 241558"/>
              <a:gd name="connsiteY0" fmla="*/ 0 h 474097"/>
              <a:gd name="connsiteX1" fmla="*/ 179792 w 241558"/>
              <a:gd name="connsiteY1" fmla="*/ 0 h 474097"/>
              <a:gd name="connsiteX2" fmla="*/ 241558 w 241558"/>
              <a:gd name="connsiteY2" fmla="*/ 61766 h 474097"/>
              <a:gd name="connsiteX3" fmla="*/ 241558 w 241558"/>
              <a:gd name="connsiteY3" fmla="*/ 412331 h 474097"/>
              <a:gd name="connsiteX4" fmla="*/ 179792 w 241558"/>
              <a:gd name="connsiteY4" fmla="*/ 474097 h 474097"/>
              <a:gd name="connsiteX5" fmla="*/ 61766 w 241558"/>
              <a:gd name="connsiteY5" fmla="*/ 474097 h 474097"/>
              <a:gd name="connsiteX6" fmla="*/ 0 w 241558"/>
              <a:gd name="connsiteY6" fmla="*/ 412331 h 474097"/>
              <a:gd name="connsiteX7" fmla="*/ 0 w 241558"/>
              <a:gd name="connsiteY7" fmla="*/ 61766 h 474097"/>
              <a:gd name="connsiteX8" fmla="*/ 61766 w 241558"/>
              <a:gd name="connsiteY8" fmla="*/ 0 h 474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558" h="474097">
                <a:moveTo>
                  <a:pt x="61766" y="0"/>
                </a:moveTo>
                <a:lnTo>
                  <a:pt x="179792" y="0"/>
                </a:lnTo>
                <a:cubicBezTo>
                  <a:pt x="213904" y="0"/>
                  <a:pt x="241558" y="27654"/>
                  <a:pt x="241558" y="61766"/>
                </a:cubicBezTo>
                <a:lnTo>
                  <a:pt x="241558" y="412331"/>
                </a:lnTo>
                <a:cubicBezTo>
                  <a:pt x="241558" y="446443"/>
                  <a:pt x="213904" y="474097"/>
                  <a:pt x="179792" y="474097"/>
                </a:cubicBezTo>
                <a:lnTo>
                  <a:pt x="61766" y="474097"/>
                </a:lnTo>
                <a:cubicBezTo>
                  <a:pt x="27654" y="474097"/>
                  <a:pt x="0" y="446443"/>
                  <a:pt x="0" y="412331"/>
                </a:cubicBezTo>
                <a:lnTo>
                  <a:pt x="0" y="61766"/>
                </a:lnTo>
                <a:cubicBezTo>
                  <a:pt x="0" y="27654"/>
                  <a:pt x="27654" y="0"/>
                  <a:pt x="61766" y="0"/>
                </a:cubicBezTo>
                <a:close/>
              </a:path>
            </a:pathLst>
          </a:custGeom>
        </p:spPr>
      </p:pic>
      <p:sp>
        <p:nvSpPr>
          <p:cNvPr id="22" name="TextBox 21"/>
          <p:cNvSpPr txBox="1"/>
          <p:nvPr/>
        </p:nvSpPr>
        <p:spPr>
          <a:xfrm>
            <a:off x="2920970" y="4420284"/>
            <a:ext cx="522900" cy="261610"/>
          </a:xfrm>
          <a:prstGeom prst="rect">
            <a:avLst/>
          </a:prstGeom>
          <a:noFill/>
        </p:spPr>
        <p:txBody>
          <a:bodyPr wrap="none" rtlCol="0">
            <a:spAutoFit/>
          </a:bodyPr>
          <a:lstStyle/>
          <a:p>
            <a:r>
              <a:rPr lang="en-US" sz="1050" b="1" dirty="0" smtClean="0">
                <a:solidFill>
                  <a:srgbClr val="9510E4"/>
                </a:solidFill>
                <a:latin typeface="Lato" panose="020F0502020204030203" pitchFamily="34" charset="0"/>
              </a:rPr>
              <a:t>More</a:t>
            </a:r>
            <a:endParaRPr lang="en-AU" sz="1050" b="1" dirty="0">
              <a:solidFill>
                <a:srgbClr val="9510E4"/>
              </a:solidFill>
              <a:latin typeface="Lato" panose="020F0502020204030203" pitchFamily="34" charset="0"/>
            </a:endParaRPr>
          </a:p>
        </p:txBody>
      </p:sp>
      <p:sp>
        <p:nvSpPr>
          <p:cNvPr id="75" name="TextBox 74"/>
          <p:cNvSpPr txBox="1"/>
          <p:nvPr/>
        </p:nvSpPr>
        <p:spPr>
          <a:xfrm>
            <a:off x="6487130" y="4405044"/>
            <a:ext cx="522900" cy="261610"/>
          </a:xfrm>
          <a:prstGeom prst="rect">
            <a:avLst/>
          </a:prstGeom>
          <a:noFill/>
        </p:spPr>
        <p:txBody>
          <a:bodyPr wrap="none" rtlCol="0">
            <a:spAutoFit/>
          </a:bodyPr>
          <a:lstStyle/>
          <a:p>
            <a:r>
              <a:rPr lang="en-US" sz="1050" b="1" dirty="0" smtClean="0">
                <a:solidFill>
                  <a:srgbClr val="9510E4"/>
                </a:solidFill>
                <a:latin typeface="Lato" panose="020F0502020204030203" pitchFamily="34" charset="0"/>
              </a:rPr>
              <a:t>More</a:t>
            </a:r>
            <a:endParaRPr lang="en-AU" sz="1050" b="1" dirty="0">
              <a:solidFill>
                <a:srgbClr val="9510E4"/>
              </a:solidFill>
              <a:latin typeface="Lato" panose="020F0502020204030203" pitchFamily="34" charset="0"/>
            </a:endParaRPr>
          </a:p>
        </p:txBody>
      </p:sp>
      <p:sp>
        <p:nvSpPr>
          <p:cNvPr id="76" name="TextBox 75"/>
          <p:cNvSpPr txBox="1"/>
          <p:nvPr/>
        </p:nvSpPr>
        <p:spPr>
          <a:xfrm>
            <a:off x="9961850" y="4405044"/>
            <a:ext cx="522900" cy="261610"/>
          </a:xfrm>
          <a:prstGeom prst="rect">
            <a:avLst/>
          </a:prstGeom>
          <a:noFill/>
        </p:spPr>
        <p:txBody>
          <a:bodyPr wrap="none" rtlCol="0">
            <a:spAutoFit/>
          </a:bodyPr>
          <a:lstStyle/>
          <a:p>
            <a:r>
              <a:rPr lang="en-US" sz="1050" b="1" dirty="0" smtClean="0">
                <a:solidFill>
                  <a:srgbClr val="9510E4"/>
                </a:solidFill>
                <a:latin typeface="Lato" panose="020F0502020204030203" pitchFamily="34" charset="0"/>
              </a:rPr>
              <a:t>More</a:t>
            </a:r>
            <a:endParaRPr lang="en-AU" sz="1050" b="1" dirty="0">
              <a:solidFill>
                <a:srgbClr val="9510E4"/>
              </a:solidFill>
              <a:latin typeface="Lato" panose="020F0502020204030203" pitchFamily="34" charset="0"/>
            </a:endParaRPr>
          </a:p>
        </p:txBody>
      </p:sp>
      <p:pic>
        <p:nvPicPr>
          <p:cNvPr id="77" name="Picture 76"/>
          <p:cNvPicPr>
            <a:picLocks noChangeAspect="1"/>
          </p:cNvPicPr>
          <p:nvPr/>
        </p:nvPicPr>
        <p:blipFill>
          <a:blip r:embed="rId5"/>
          <a:srcRect l="22463" t="20200" r="22553" b="20984"/>
          <a:stretch>
            <a:fillRect/>
          </a:stretch>
        </p:blipFill>
        <p:spPr>
          <a:xfrm>
            <a:off x="2978465" y="4060911"/>
            <a:ext cx="364917" cy="390342"/>
          </a:xfrm>
          <a:custGeom>
            <a:avLst/>
            <a:gdLst>
              <a:gd name="connsiteX0" fmla="*/ 89048 w 534276"/>
              <a:gd name="connsiteY0" fmla="*/ 0 h 571500"/>
              <a:gd name="connsiteX1" fmla="*/ 445228 w 534276"/>
              <a:gd name="connsiteY1" fmla="*/ 0 h 571500"/>
              <a:gd name="connsiteX2" fmla="*/ 534276 w 534276"/>
              <a:gd name="connsiteY2" fmla="*/ 89048 h 571500"/>
              <a:gd name="connsiteX3" fmla="*/ 534276 w 534276"/>
              <a:gd name="connsiteY3" fmla="*/ 482452 h 571500"/>
              <a:gd name="connsiteX4" fmla="*/ 445228 w 534276"/>
              <a:gd name="connsiteY4" fmla="*/ 571500 h 571500"/>
              <a:gd name="connsiteX5" fmla="*/ 89048 w 534276"/>
              <a:gd name="connsiteY5" fmla="*/ 571500 h 571500"/>
              <a:gd name="connsiteX6" fmla="*/ 0 w 534276"/>
              <a:gd name="connsiteY6" fmla="*/ 482452 h 571500"/>
              <a:gd name="connsiteX7" fmla="*/ 0 w 534276"/>
              <a:gd name="connsiteY7" fmla="*/ 89048 h 571500"/>
              <a:gd name="connsiteX8" fmla="*/ 89048 w 534276"/>
              <a:gd name="connsiteY8"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4276" h="571500">
                <a:moveTo>
                  <a:pt x="89048" y="0"/>
                </a:moveTo>
                <a:lnTo>
                  <a:pt x="445228" y="0"/>
                </a:lnTo>
                <a:cubicBezTo>
                  <a:pt x="494408" y="0"/>
                  <a:pt x="534276" y="39868"/>
                  <a:pt x="534276" y="89048"/>
                </a:cubicBezTo>
                <a:lnTo>
                  <a:pt x="534276" y="482452"/>
                </a:lnTo>
                <a:cubicBezTo>
                  <a:pt x="534276" y="531632"/>
                  <a:pt x="494408" y="571500"/>
                  <a:pt x="445228" y="571500"/>
                </a:cubicBezTo>
                <a:lnTo>
                  <a:pt x="89048" y="571500"/>
                </a:lnTo>
                <a:cubicBezTo>
                  <a:pt x="39868" y="571500"/>
                  <a:pt x="0" y="531632"/>
                  <a:pt x="0" y="482452"/>
                </a:cubicBezTo>
                <a:lnTo>
                  <a:pt x="0" y="89048"/>
                </a:lnTo>
                <a:cubicBezTo>
                  <a:pt x="0" y="39868"/>
                  <a:pt x="39868" y="0"/>
                  <a:pt x="89048" y="0"/>
                </a:cubicBezTo>
                <a:close/>
              </a:path>
            </a:pathLst>
          </a:custGeom>
        </p:spPr>
      </p:pic>
      <p:pic>
        <p:nvPicPr>
          <p:cNvPr id="80" name="Picture 79"/>
          <p:cNvPicPr>
            <a:picLocks noChangeAspect="1"/>
          </p:cNvPicPr>
          <p:nvPr/>
        </p:nvPicPr>
        <p:blipFill>
          <a:blip r:embed="rId5"/>
          <a:srcRect l="22463" t="20200" r="22553" b="20984"/>
          <a:stretch>
            <a:fillRect/>
          </a:stretch>
        </p:blipFill>
        <p:spPr>
          <a:xfrm>
            <a:off x="10018881" y="4024912"/>
            <a:ext cx="364917" cy="390342"/>
          </a:xfrm>
          <a:custGeom>
            <a:avLst/>
            <a:gdLst>
              <a:gd name="connsiteX0" fmla="*/ 89048 w 534276"/>
              <a:gd name="connsiteY0" fmla="*/ 0 h 571500"/>
              <a:gd name="connsiteX1" fmla="*/ 445228 w 534276"/>
              <a:gd name="connsiteY1" fmla="*/ 0 h 571500"/>
              <a:gd name="connsiteX2" fmla="*/ 534276 w 534276"/>
              <a:gd name="connsiteY2" fmla="*/ 89048 h 571500"/>
              <a:gd name="connsiteX3" fmla="*/ 534276 w 534276"/>
              <a:gd name="connsiteY3" fmla="*/ 482452 h 571500"/>
              <a:gd name="connsiteX4" fmla="*/ 445228 w 534276"/>
              <a:gd name="connsiteY4" fmla="*/ 571500 h 571500"/>
              <a:gd name="connsiteX5" fmla="*/ 89048 w 534276"/>
              <a:gd name="connsiteY5" fmla="*/ 571500 h 571500"/>
              <a:gd name="connsiteX6" fmla="*/ 0 w 534276"/>
              <a:gd name="connsiteY6" fmla="*/ 482452 h 571500"/>
              <a:gd name="connsiteX7" fmla="*/ 0 w 534276"/>
              <a:gd name="connsiteY7" fmla="*/ 89048 h 571500"/>
              <a:gd name="connsiteX8" fmla="*/ 89048 w 534276"/>
              <a:gd name="connsiteY8"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4276" h="571500">
                <a:moveTo>
                  <a:pt x="89048" y="0"/>
                </a:moveTo>
                <a:lnTo>
                  <a:pt x="445228" y="0"/>
                </a:lnTo>
                <a:cubicBezTo>
                  <a:pt x="494408" y="0"/>
                  <a:pt x="534276" y="39868"/>
                  <a:pt x="534276" y="89048"/>
                </a:cubicBezTo>
                <a:lnTo>
                  <a:pt x="534276" y="482452"/>
                </a:lnTo>
                <a:cubicBezTo>
                  <a:pt x="534276" y="531632"/>
                  <a:pt x="494408" y="571500"/>
                  <a:pt x="445228" y="571500"/>
                </a:cubicBezTo>
                <a:lnTo>
                  <a:pt x="89048" y="571500"/>
                </a:lnTo>
                <a:cubicBezTo>
                  <a:pt x="39868" y="571500"/>
                  <a:pt x="0" y="531632"/>
                  <a:pt x="0" y="482452"/>
                </a:cubicBezTo>
                <a:lnTo>
                  <a:pt x="0" y="89048"/>
                </a:lnTo>
                <a:cubicBezTo>
                  <a:pt x="0" y="39868"/>
                  <a:pt x="39868" y="0"/>
                  <a:pt x="89048" y="0"/>
                </a:cubicBezTo>
                <a:close/>
              </a:path>
            </a:pathLst>
          </a:custGeom>
        </p:spPr>
      </p:pic>
    </p:spTree>
    <p:extLst>
      <p:ext uri="{BB962C8B-B14F-4D97-AF65-F5344CB8AC3E}">
        <p14:creationId xmlns:p14="http://schemas.microsoft.com/office/powerpoint/2010/main" val="878393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950791" y="0"/>
            <a:ext cx="3374571" cy="6858000"/>
            <a:chOff x="4950097" y="0"/>
            <a:chExt cx="3374571" cy="6858000"/>
          </a:xfrm>
        </p:grpSpPr>
        <p:grpSp>
          <p:nvGrpSpPr>
            <p:cNvPr id="3" name="Group 2"/>
            <p:cNvGrpSpPr/>
            <p:nvPr/>
          </p:nvGrpSpPr>
          <p:grpSpPr>
            <a:xfrm>
              <a:off x="4950097" y="0"/>
              <a:ext cx="3374571" cy="6858000"/>
              <a:chOff x="6333672" y="0"/>
              <a:chExt cx="3374571" cy="685800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10" name="Freeform 9"/>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 name="TextBox 3"/>
            <p:cNvSpPr txBox="1"/>
            <p:nvPr/>
          </p:nvSpPr>
          <p:spPr>
            <a:xfrm>
              <a:off x="53218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5" name="TextBox 4"/>
            <p:cNvSpPr txBox="1"/>
            <p:nvPr/>
          </p:nvSpPr>
          <p:spPr>
            <a:xfrm>
              <a:off x="6701079" y="5849717"/>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Explore</a:t>
              </a:r>
            </a:p>
          </p:txBody>
        </p:sp>
        <p:sp>
          <p:nvSpPr>
            <p:cNvPr id="6" name="TextBox 5"/>
            <p:cNvSpPr txBox="1"/>
            <p:nvPr/>
          </p:nvSpPr>
          <p:spPr>
            <a:xfrm>
              <a:off x="73792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7" name="Oval 6"/>
            <p:cNvSpPr/>
            <p:nvPr/>
          </p:nvSpPr>
          <p:spPr>
            <a:xfrm>
              <a:off x="6194444" y="586394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8" name="TextBox 7"/>
            <p:cNvSpPr txBox="1"/>
            <p:nvPr/>
          </p:nvSpPr>
          <p:spPr>
            <a:xfrm>
              <a:off x="6000039" y="584864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sp>
        <p:nvSpPr>
          <p:cNvPr id="11" name="TextBox 10"/>
          <p:cNvSpPr txBox="1"/>
          <p:nvPr/>
        </p:nvSpPr>
        <p:spPr>
          <a:xfrm rot="16200000">
            <a:off x="-3045810" y="3044278"/>
            <a:ext cx="6858000" cy="769441"/>
          </a:xfrm>
          <a:prstGeom prst="rect">
            <a:avLst/>
          </a:prstGeom>
          <a:noFill/>
        </p:spPr>
        <p:txBody>
          <a:bodyPr wrap="square" rtlCol="0">
            <a:spAutoFit/>
          </a:bodyPr>
          <a:lstStyle/>
          <a:p>
            <a:r>
              <a:rPr lang="en-US" sz="4400" b="1" dirty="0" smtClean="0"/>
              <a:t>Explore Maps</a:t>
            </a:r>
            <a:endParaRPr lang="en-AU" sz="4400" b="1" dirty="0"/>
          </a:p>
        </p:txBody>
      </p:sp>
      <p:sp>
        <p:nvSpPr>
          <p:cNvPr id="13" name="TextBox 12"/>
          <p:cNvSpPr txBox="1"/>
          <p:nvPr/>
        </p:nvSpPr>
        <p:spPr>
          <a:xfrm>
            <a:off x="1802340" y="563289"/>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8640" y="277320"/>
            <a:ext cx="778707" cy="778707"/>
          </a:xfrm>
          <a:prstGeom prst="rect">
            <a:avLst/>
          </a:prstGeom>
        </p:spPr>
      </p:pic>
      <p:sp>
        <p:nvSpPr>
          <p:cNvPr id="15" name="TextBox 14"/>
          <p:cNvSpPr txBox="1"/>
          <p:nvPr/>
        </p:nvSpPr>
        <p:spPr>
          <a:xfrm>
            <a:off x="1269173" y="930865"/>
            <a:ext cx="2813829" cy="369332"/>
          </a:xfrm>
          <a:prstGeom prst="rect">
            <a:avLst/>
          </a:prstGeom>
          <a:noFill/>
        </p:spPr>
        <p:txBody>
          <a:bodyPr wrap="square" rtlCol="0">
            <a:spAutoFit/>
          </a:bodyPr>
          <a:lstStyle/>
          <a:p>
            <a:r>
              <a:rPr lang="en-US" b="1" dirty="0" smtClean="0">
                <a:solidFill>
                  <a:schemeClr val="tx1">
                    <a:lumMod val="65000"/>
                    <a:lumOff val="35000"/>
                  </a:schemeClr>
                </a:solidFill>
                <a:latin typeface="Comfortaa" pitchFamily="2" charset="0"/>
              </a:rPr>
              <a:t>Welcome John</a:t>
            </a:r>
            <a:endParaRPr lang="en-AU" b="1" dirty="0">
              <a:solidFill>
                <a:schemeClr val="tx1">
                  <a:lumMod val="65000"/>
                  <a:lumOff val="35000"/>
                </a:schemeClr>
              </a:solidFill>
              <a:latin typeface="Comfortaa" pitchFamily="2" charset="0"/>
            </a:endParaRPr>
          </a:p>
        </p:txBody>
      </p:sp>
      <p:pic>
        <p:nvPicPr>
          <p:cNvPr id="20" name="Picture 19"/>
          <p:cNvPicPr>
            <a:picLocks noChangeAspect="1"/>
          </p:cNvPicPr>
          <p:nvPr/>
        </p:nvPicPr>
        <p:blipFill rotWithShape="1">
          <a:blip r:embed="rId4"/>
          <a:srcRect r="38168"/>
          <a:stretch/>
        </p:blipFill>
        <p:spPr>
          <a:xfrm>
            <a:off x="1168640" y="1266849"/>
            <a:ext cx="2937084" cy="4476299"/>
          </a:xfrm>
          <a:prstGeom prst="rect">
            <a:avLst/>
          </a:prstGeom>
        </p:spPr>
      </p:pic>
      <p:sp>
        <p:nvSpPr>
          <p:cNvPr id="18" name="Rounded Rectangle 17"/>
          <p:cNvSpPr/>
          <p:nvPr/>
        </p:nvSpPr>
        <p:spPr>
          <a:xfrm>
            <a:off x="1269173" y="5282854"/>
            <a:ext cx="1679784" cy="285969"/>
          </a:xfrm>
          <a:prstGeom prst="roundRect">
            <a:avLst>
              <a:gd name="adj" fmla="val 50000"/>
            </a:avLst>
          </a:prstGeom>
          <a:solidFill>
            <a:schemeClr val="bg1"/>
          </a:solidFill>
          <a:ln>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bg1">
                    <a:lumMod val="65000"/>
                  </a:schemeClr>
                </a:solidFill>
                <a:latin typeface="Lato" panose="020F0502020204030203" pitchFamily="34" charset="0"/>
              </a:rPr>
              <a:t>Search</a:t>
            </a:r>
            <a:endParaRPr lang="en-AU" sz="1200" dirty="0">
              <a:solidFill>
                <a:schemeClr val="bg1">
                  <a:lumMod val="65000"/>
                </a:schemeClr>
              </a:solidFill>
              <a:latin typeface="Lato" panose="020F0502020204030203" pitchFamily="34" charset="0"/>
            </a:endParaRPr>
          </a:p>
        </p:txBody>
      </p:sp>
      <p:sp>
        <p:nvSpPr>
          <p:cNvPr id="19" name="Diamond 18"/>
          <p:cNvSpPr/>
          <p:nvPr/>
        </p:nvSpPr>
        <p:spPr>
          <a:xfrm>
            <a:off x="2641465" y="5303338"/>
            <a:ext cx="264869" cy="240790"/>
          </a:xfrm>
          <a:prstGeom prst="diamond">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1" name="Elbow Connector 30"/>
          <p:cNvCxnSpPr/>
          <p:nvPr/>
        </p:nvCxnSpPr>
        <p:spPr>
          <a:xfrm flipV="1">
            <a:off x="2740738" y="5421179"/>
            <a:ext cx="127645" cy="55241"/>
          </a:xfrm>
          <a:prstGeom prst="bentConnector3">
            <a:avLst>
              <a:gd name="adj1" fmla="val 14354"/>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pic>
        <p:nvPicPr>
          <p:cNvPr id="69" name="Picture 68"/>
          <p:cNvPicPr>
            <a:picLocks noChangeAspect="1"/>
          </p:cNvPicPr>
          <p:nvPr/>
        </p:nvPicPr>
        <p:blipFill>
          <a:blip r:embed="rId5"/>
          <a:srcRect l="3384" t="2194" r="3384" b="544"/>
          <a:stretch>
            <a:fillRect/>
          </a:stretch>
        </p:blipFill>
        <p:spPr>
          <a:xfrm>
            <a:off x="3764699" y="5094303"/>
            <a:ext cx="241558" cy="474097"/>
          </a:xfrm>
          <a:custGeom>
            <a:avLst/>
            <a:gdLst>
              <a:gd name="connsiteX0" fmla="*/ 61766 w 241558"/>
              <a:gd name="connsiteY0" fmla="*/ 0 h 474097"/>
              <a:gd name="connsiteX1" fmla="*/ 179792 w 241558"/>
              <a:gd name="connsiteY1" fmla="*/ 0 h 474097"/>
              <a:gd name="connsiteX2" fmla="*/ 241558 w 241558"/>
              <a:gd name="connsiteY2" fmla="*/ 61766 h 474097"/>
              <a:gd name="connsiteX3" fmla="*/ 241558 w 241558"/>
              <a:gd name="connsiteY3" fmla="*/ 412331 h 474097"/>
              <a:gd name="connsiteX4" fmla="*/ 179792 w 241558"/>
              <a:gd name="connsiteY4" fmla="*/ 474097 h 474097"/>
              <a:gd name="connsiteX5" fmla="*/ 61766 w 241558"/>
              <a:gd name="connsiteY5" fmla="*/ 474097 h 474097"/>
              <a:gd name="connsiteX6" fmla="*/ 0 w 241558"/>
              <a:gd name="connsiteY6" fmla="*/ 412331 h 474097"/>
              <a:gd name="connsiteX7" fmla="*/ 0 w 241558"/>
              <a:gd name="connsiteY7" fmla="*/ 61766 h 474097"/>
              <a:gd name="connsiteX8" fmla="*/ 61766 w 241558"/>
              <a:gd name="connsiteY8" fmla="*/ 0 h 474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558" h="474097">
                <a:moveTo>
                  <a:pt x="61766" y="0"/>
                </a:moveTo>
                <a:lnTo>
                  <a:pt x="179792" y="0"/>
                </a:lnTo>
                <a:cubicBezTo>
                  <a:pt x="213904" y="0"/>
                  <a:pt x="241558" y="27654"/>
                  <a:pt x="241558" y="61766"/>
                </a:cubicBezTo>
                <a:lnTo>
                  <a:pt x="241558" y="412331"/>
                </a:lnTo>
                <a:cubicBezTo>
                  <a:pt x="241558" y="446443"/>
                  <a:pt x="213904" y="474097"/>
                  <a:pt x="179792" y="474097"/>
                </a:cubicBezTo>
                <a:lnTo>
                  <a:pt x="61766" y="474097"/>
                </a:lnTo>
                <a:cubicBezTo>
                  <a:pt x="27654" y="474097"/>
                  <a:pt x="0" y="446443"/>
                  <a:pt x="0" y="412331"/>
                </a:cubicBezTo>
                <a:lnTo>
                  <a:pt x="0" y="61766"/>
                </a:lnTo>
                <a:cubicBezTo>
                  <a:pt x="0" y="27654"/>
                  <a:pt x="27654" y="0"/>
                  <a:pt x="61766" y="0"/>
                </a:cubicBezTo>
                <a:close/>
              </a:path>
            </a:pathLst>
          </a:custGeom>
        </p:spPr>
      </p:pic>
      <p:sp>
        <p:nvSpPr>
          <p:cNvPr id="23" name="Rectangle 22"/>
          <p:cNvSpPr/>
          <p:nvPr/>
        </p:nvSpPr>
        <p:spPr>
          <a:xfrm>
            <a:off x="1159149" y="1261849"/>
            <a:ext cx="2937084" cy="1493594"/>
          </a:xfrm>
          <a:prstGeom prst="rect">
            <a:avLst/>
          </a:prstGeom>
          <a:solidFill>
            <a:srgbClr val="9510E4">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Rounded Rectangle 80"/>
          <p:cNvSpPr/>
          <p:nvPr/>
        </p:nvSpPr>
        <p:spPr>
          <a:xfrm>
            <a:off x="3228094" y="1368579"/>
            <a:ext cx="299513" cy="143695"/>
          </a:xfrm>
          <a:prstGeom prst="roundRect">
            <a:avLst>
              <a:gd name="adj" fmla="val 50000"/>
            </a:avLst>
          </a:prstGeom>
          <a:solidFill>
            <a:srgbClr val="F4E1FF"/>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82" name="Rounded Rectangle 81"/>
          <p:cNvSpPr/>
          <p:nvPr/>
        </p:nvSpPr>
        <p:spPr>
          <a:xfrm>
            <a:off x="3369846" y="1353491"/>
            <a:ext cx="169068" cy="173870"/>
          </a:xfrm>
          <a:prstGeom prst="roundRect">
            <a:avLst>
              <a:gd name="adj" fmla="val 50000"/>
            </a:avLst>
          </a:prstGeom>
          <a:solidFill>
            <a:srgbClr val="00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smtClean="0"/>
              <a:t>🔌</a:t>
            </a:r>
            <a:endParaRPr lang="en-AU" sz="1200" dirty="0">
              <a:solidFill>
                <a:srgbClr val="506445"/>
              </a:solidFill>
              <a:latin typeface="Lato" panose="020F0502020204030203" pitchFamily="34" charset="0"/>
            </a:endParaRPr>
          </a:p>
        </p:txBody>
      </p:sp>
      <p:sp>
        <p:nvSpPr>
          <p:cNvPr id="21" name="TextBox 20"/>
          <p:cNvSpPr txBox="1"/>
          <p:nvPr/>
        </p:nvSpPr>
        <p:spPr>
          <a:xfrm>
            <a:off x="1159149" y="1175295"/>
            <a:ext cx="1981633" cy="1569660"/>
          </a:xfrm>
          <a:prstGeom prst="rect">
            <a:avLst/>
          </a:prstGeom>
          <a:noFill/>
        </p:spPr>
        <p:txBody>
          <a:bodyPr wrap="none" rtlCol="0">
            <a:spAutoFit/>
          </a:bodyPr>
          <a:lstStyle/>
          <a:p>
            <a:pPr>
              <a:lnSpc>
                <a:spcPct val="200000"/>
              </a:lnSpc>
            </a:pPr>
            <a:r>
              <a:rPr lang="en-US" sz="1200" b="1" dirty="0" smtClean="0">
                <a:solidFill>
                  <a:srgbClr val="506445"/>
                </a:solidFill>
                <a:latin typeface="Lato" panose="020F0502020204030203" pitchFamily="34" charset="0"/>
              </a:rPr>
              <a:t>Current Charging Stations</a:t>
            </a:r>
          </a:p>
          <a:p>
            <a:pPr>
              <a:lnSpc>
                <a:spcPct val="200000"/>
              </a:lnSpc>
            </a:pPr>
            <a:r>
              <a:rPr lang="en-US" sz="1200" b="1" dirty="0" smtClean="0">
                <a:solidFill>
                  <a:srgbClr val="506445"/>
                </a:solidFill>
                <a:latin typeface="Lato" panose="020F0502020204030203" pitchFamily="34" charset="0"/>
              </a:rPr>
              <a:t>Future Charging Stations</a:t>
            </a:r>
          </a:p>
          <a:p>
            <a:pPr>
              <a:lnSpc>
                <a:spcPct val="200000"/>
              </a:lnSpc>
            </a:pPr>
            <a:r>
              <a:rPr lang="en-US" sz="1200" b="1" dirty="0" smtClean="0">
                <a:solidFill>
                  <a:srgbClr val="506445"/>
                </a:solidFill>
                <a:latin typeface="Lato" panose="020F0502020204030203" pitchFamily="34" charset="0"/>
              </a:rPr>
              <a:t>Dedicated Bike Stations</a:t>
            </a:r>
          </a:p>
          <a:p>
            <a:pPr>
              <a:lnSpc>
                <a:spcPct val="200000"/>
              </a:lnSpc>
            </a:pPr>
            <a:r>
              <a:rPr lang="en-US" sz="1200" b="1" dirty="0" smtClean="0">
                <a:solidFill>
                  <a:srgbClr val="506445"/>
                </a:solidFill>
                <a:latin typeface="Lato" panose="020F0502020204030203" pitchFamily="34" charset="0"/>
              </a:rPr>
              <a:t>Bike Lane Infrastructure</a:t>
            </a:r>
            <a:endParaRPr lang="en-AU" sz="1200" b="1" dirty="0">
              <a:solidFill>
                <a:srgbClr val="506445"/>
              </a:solidFill>
              <a:latin typeface="Lato" panose="020F0502020204030203" pitchFamily="34" charset="0"/>
            </a:endParaRPr>
          </a:p>
        </p:txBody>
      </p:sp>
      <p:sp>
        <p:nvSpPr>
          <p:cNvPr id="95" name="Rounded Rectangle 94"/>
          <p:cNvSpPr/>
          <p:nvPr/>
        </p:nvSpPr>
        <p:spPr>
          <a:xfrm>
            <a:off x="3228094" y="1726719"/>
            <a:ext cx="299513" cy="143695"/>
          </a:xfrm>
          <a:prstGeom prst="roundRect">
            <a:avLst>
              <a:gd name="adj" fmla="val 50000"/>
            </a:avLst>
          </a:prstGeom>
          <a:solidFill>
            <a:srgbClr val="F4E1FF"/>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96" name="Rounded Rectangle 95"/>
          <p:cNvSpPr/>
          <p:nvPr/>
        </p:nvSpPr>
        <p:spPr>
          <a:xfrm>
            <a:off x="3369846" y="1711631"/>
            <a:ext cx="169068" cy="173870"/>
          </a:xfrm>
          <a:prstGeom prst="roundRect">
            <a:avLst>
              <a:gd name="adj" fmla="val 50000"/>
            </a:avLst>
          </a:prstGeom>
          <a:solidFill>
            <a:srgbClr val="00FF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97" name="Rounded Rectangle 96"/>
          <p:cNvSpPr/>
          <p:nvPr/>
        </p:nvSpPr>
        <p:spPr>
          <a:xfrm>
            <a:off x="3228094" y="2458239"/>
            <a:ext cx="299513" cy="143695"/>
          </a:xfrm>
          <a:prstGeom prst="roundRect">
            <a:avLst>
              <a:gd name="adj" fmla="val 50000"/>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99" name="Rounded Rectangle 98"/>
          <p:cNvSpPr/>
          <p:nvPr/>
        </p:nvSpPr>
        <p:spPr>
          <a:xfrm>
            <a:off x="3228094" y="2061999"/>
            <a:ext cx="299513" cy="143695"/>
          </a:xfrm>
          <a:prstGeom prst="roundRect">
            <a:avLst>
              <a:gd name="adj" fmla="val 50000"/>
            </a:avLst>
          </a:prstGeom>
          <a:solidFill>
            <a:srgbClr val="F4E1FF"/>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100" name="Rounded Rectangle 99"/>
          <p:cNvSpPr/>
          <p:nvPr/>
        </p:nvSpPr>
        <p:spPr>
          <a:xfrm>
            <a:off x="3361896" y="2046911"/>
            <a:ext cx="169068" cy="173870"/>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t>🔌</a:t>
            </a:r>
            <a:endParaRPr lang="en-AU" sz="1200" dirty="0">
              <a:solidFill>
                <a:srgbClr val="506445"/>
              </a:solidFill>
              <a:latin typeface="Lato" panose="020F0502020204030203" pitchFamily="34" charset="0"/>
            </a:endParaRPr>
          </a:p>
        </p:txBody>
      </p:sp>
      <p:sp>
        <p:nvSpPr>
          <p:cNvPr id="102" name="Rounded Rectangle 101"/>
          <p:cNvSpPr/>
          <p:nvPr/>
        </p:nvSpPr>
        <p:spPr>
          <a:xfrm>
            <a:off x="3207176" y="2443151"/>
            <a:ext cx="169068" cy="173870"/>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1200" dirty="0">
              <a:solidFill>
                <a:srgbClr val="00B050"/>
              </a:solidFill>
              <a:latin typeface="Lato" panose="020F0502020204030203" pitchFamily="34" charset="0"/>
            </a:endParaRPr>
          </a:p>
        </p:txBody>
      </p:sp>
      <p:sp>
        <p:nvSpPr>
          <p:cNvPr id="103" name="Rounded Rectangle 102"/>
          <p:cNvSpPr/>
          <p:nvPr/>
        </p:nvSpPr>
        <p:spPr>
          <a:xfrm>
            <a:off x="3689359" y="1361111"/>
            <a:ext cx="299513" cy="143695"/>
          </a:xfrm>
          <a:prstGeom prst="roundRect">
            <a:avLst>
              <a:gd name="adj" fmla="val 50000"/>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105" name="Rounded Rectangle 104"/>
          <p:cNvSpPr/>
          <p:nvPr/>
        </p:nvSpPr>
        <p:spPr>
          <a:xfrm>
            <a:off x="3659406" y="1353491"/>
            <a:ext cx="169068" cy="173870"/>
          </a:xfrm>
          <a:prstGeom prst="roundRect">
            <a:avLst>
              <a:gd name="adj" fmla="val 50000"/>
            </a:avLst>
          </a:prstGeom>
          <a:solidFill>
            <a:srgbClr val="00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smtClean="0"/>
              <a:t>🔌</a:t>
            </a:r>
            <a:endParaRPr lang="en-AU" sz="1200" dirty="0">
              <a:solidFill>
                <a:srgbClr val="506445"/>
              </a:solidFill>
              <a:latin typeface="Lato" panose="020F0502020204030203" pitchFamily="34" charset="0"/>
            </a:endParaRPr>
          </a:p>
        </p:txBody>
      </p:sp>
      <p:sp>
        <p:nvSpPr>
          <p:cNvPr id="106" name="Rounded Rectangle 105"/>
          <p:cNvSpPr/>
          <p:nvPr/>
        </p:nvSpPr>
        <p:spPr>
          <a:xfrm>
            <a:off x="3689359" y="1704011"/>
            <a:ext cx="299513" cy="143695"/>
          </a:xfrm>
          <a:prstGeom prst="roundRect">
            <a:avLst>
              <a:gd name="adj" fmla="val 50000"/>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107" name="Rounded Rectangle 106"/>
          <p:cNvSpPr/>
          <p:nvPr/>
        </p:nvSpPr>
        <p:spPr>
          <a:xfrm>
            <a:off x="3659406" y="1696391"/>
            <a:ext cx="169068" cy="173870"/>
          </a:xfrm>
          <a:prstGeom prst="roundRect">
            <a:avLst>
              <a:gd name="adj" fmla="val 50000"/>
            </a:avLst>
          </a:prstGeom>
          <a:solidFill>
            <a:srgbClr val="00FF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smtClean="0"/>
              <a:t>🔌</a:t>
            </a:r>
            <a:endParaRPr lang="en-AU" sz="1200" dirty="0">
              <a:solidFill>
                <a:srgbClr val="506445"/>
              </a:solidFill>
              <a:latin typeface="Lato" panose="020F0502020204030203" pitchFamily="34" charset="0"/>
            </a:endParaRPr>
          </a:p>
        </p:txBody>
      </p:sp>
      <p:sp>
        <p:nvSpPr>
          <p:cNvPr id="108" name="Rounded Rectangle 107"/>
          <p:cNvSpPr/>
          <p:nvPr/>
        </p:nvSpPr>
        <p:spPr>
          <a:xfrm>
            <a:off x="3681739" y="2046911"/>
            <a:ext cx="299513" cy="143695"/>
          </a:xfrm>
          <a:prstGeom prst="roundRect">
            <a:avLst>
              <a:gd name="adj" fmla="val 50000"/>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109" name="Rounded Rectangle 108"/>
          <p:cNvSpPr/>
          <p:nvPr/>
        </p:nvSpPr>
        <p:spPr>
          <a:xfrm>
            <a:off x="3651786" y="2039291"/>
            <a:ext cx="169068" cy="173870"/>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smtClean="0"/>
              <a:t>🔌</a:t>
            </a:r>
            <a:endParaRPr lang="en-AU" sz="1200" dirty="0">
              <a:solidFill>
                <a:srgbClr val="506445"/>
              </a:solidFill>
              <a:latin typeface="Lato" panose="020F0502020204030203" pitchFamily="34" charset="0"/>
            </a:endParaRPr>
          </a:p>
        </p:txBody>
      </p:sp>
      <p:sp>
        <p:nvSpPr>
          <p:cNvPr id="110" name="Rounded Rectangle 109"/>
          <p:cNvSpPr/>
          <p:nvPr/>
        </p:nvSpPr>
        <p:spPr>
          <a:xfrm>
            <a:off x="3040863" y="3875959"/>
            <a:ext cx="169068" cy="173870"/>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smtClean="0"/>
              <a:t>🔌</a:t>
            </a:r>
            <a:endParaRPr lang="en-AU" sz="1200" dirty="0">
              <a:solidFill>
                <a:srgbClr val="506445"/>
              </a:solidFill>
              <a:latin typeface="Lato" panose="020F0502020204030203" pitchFamily="34" charset="0"/>
            </a:endParaRPr>
          </a:p>
        </p:txBody>
      </p:sp>
      <p:sp>
        <p:nvSpPr>
          <p:cNvPr id="111" name="Rounded Rectangle 110"/>
          <p:cNvSpPr/>
          <p:nvPr/>
        </p:nvSpPr>
        <p:spPr>
          <a:xfrm>
            <a:off x="2741161" y="2077487"/>
            <a:ext cx="169068" cy="173870"/>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smtClean="0"/>
              <a:t>🔌</a:t>
            </a:r>
            <a:endParaRPr lang="en-AU" sz="1200" dirty="0">
              <a:solidFill>
                <a:srgbClr val="506445"/>
              </a:solidFill>
              <a:latin typeface="Lato" panose="020F0502020204030203" pitchFamily="34" charset="0"/>
            </a:endParaRPr>
          </a:p>
        </p:txBody>
      </p:sp>
      <p:sp>
        <p:nvSpPr>
          <p:cNvPr id="112" name="Rounded Rectangle 111"/>
          <p:cNvSpPr/>
          <p:nvPr/>
        </p:nvSpPr>
        <p:spPr>
          <a:xfrm>
            <a:off x="2203181" y="1719499"/>
            <a:ext cx="169068" cy="173870"/>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smtClean="0"/>
              <a:t>🔌</a:t>
            </a:r>
            <a:endParaRPr lang="en-AU" sz="1200" dirty="0">
              <a:solidFill>
                <a:srgbClr val="506445"/>
              </a:solidFill>
              <a:latin typeface="Lato" panose="020F0502020204030203" pitchFamily="34" charset="0"/>
            </a:endParaRPr>
          </a:p>
        </p:txBody>
      </p:sp>
      <p:sp>
        <p:nvSpPr>
          <p:cNvPr id="113" name="Rounded Rectangle 112"/>
          <p:cNvSpPr/>
          <p:nvPr/>
        </p:nvSpPr>
        <p:spPr>
          <a:xfrm>
            <a:off x="2211224" y="3327306"/>
            <a:ext cx="169068" cy="173870"/>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smtClean="0"/>
              <a:t>🔌</a:t>
            </a:r>
            <a:endParaRPr lang="en-AU" sz="1200" dirty="0">
              <a:solidFill>
                <a:srgbClr val="506445"/>
              </a:solidFill>
              <a:latin typeface="Lato" panose="020F0502020204030203" pitchFamily="34" charset="0"/>
            </a:endParaRPr>
          </a:p>
        </p:txBody>
      </p:sp>
      <p:sp>
        <p:nvSpPr>
          <p:cNvPr id="114" name="Rounded Rectangle 113"/>
          <p:cNvSpPr/>
          <p:nvPr/>
        </p:nvSpPr>
        <p:spPr>
          <a:xfrm>
            <a:off x="2110604" y="4475560"/>
            <a:ext cx="169068" cy="173870"/>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smtClean="0"/>
              <a:t>🔌</a:t>
            </a:r>
            <a:endParaRPr lang="en-AU" sz="1200" dirty="0">
              <a:solidFill>
                <a:srgbClr val="506445"/>
              </a:solidFill>
              <a:latin typeface="Lato" panose="020F0502020204030203" pitchFamily="34" charset="0"/>
            </a:endParaRPr>
          </a:p>
        </p:txBody>
      </p:sp>
      <p:sp>
        <p:nvSpPr>
          <p:cNvPr id="115" name="Rounded Rectangle 114"/>
          <p:cNvSpPr/>
          <p:nvPr/>
        </p:nvSpPr>
        <p:spPr>
          <a:xfrm>
            <a:off x="3897260" y="3609259"/>
            <a:ext cx="169068" cy="173870"/>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smtClean="0"/>
              <a:t>🔌</a:t>
            </a:r>
            <a:endParaRPr lang="en-AU" sz="1200" dirty="0">
              <a:solidFill>
                <a:srgbClr val="506445"/>
              </a:solidFill>
              <a:latin typeface="Lato" panose="020F0502020204030203" pitchFamily="34" charset="0"/>
            </a:endParaRPr>
          </a:p>
        </p:txBody>
      </p:sp>
      <p:sp>
        <p:nvSpPr>
          <p:cNvPr id="116" name="Rounded Rectangle 115"/>
          <p:cNvSpPr/>
          <p:nvPr/>
        </p:nvSpPr>
        <p:spPr>
          <a:xfrm>
            <a:off x="3379953" y="1756475"/>
            <a:ext cx="169068" cy="173870"/>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smtClean="0"/>
              <a:t>🔌</a:t>
            </a:r>
            <a:endParaRPr lang="en-AU" sz="1200" dirty="0">
              <a:solidFill>
                <a:srgbClr val="506445"/>
              </a:solidFill>
              <a:latin typeface="Lato" panose="020F0502020204030203" pitchFamily="34" charset="0"/>
            </a:endParaRPr>
          </a:p>
        </p:txBody>
      </p:sp>
      <p:sp>
        <p:nvSpPr>
          <p:cNvPr id="117" name="Rounded Rectangle 116"/>
          <p:cNvSpPr/>
          <p:nvPr/>
        </p:nvSpPr>
        <p:spPr>
          <a:xfrm>
            <a:off x="1189219" y="4081067"/>
            <a:ext cx="169068" cy="173870"/>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smtClean="0"/>
              <a:t>🔌</a:t>
            </a:r>
            <a:endParaRPr lang="en-AU" sz="1200" dirty="0">
              <a:solidFill>
                <a:srgbClr val="506445"/>
              </a:solidFill>
              <a:latin typeface="Lato" panose="020F0502020204030203" pitchFamily="34" charset="0"/>
            </a:endParaRPr>
          </a:p>
        </p:txBody>
      </p:sp>
      <p:sp>
        <p:nvSpPr>
          <p:cNvPr id="118" name="Rounded Rectangle 117"/>
          <p:cNvSpPr/>
          <p:nvPr/>
        </p:nvSpPr>
        <p:spPr>
          <a:xfrm>
            <a:off x="3936656" y="4919555"/>
            <a:ext cx="169068" cy="173870"/>
          </a:xfrm>
          <a:prstGeom prst="roundRect">
            <a:avLst>
              <a:gd name="adj" fmla="val 50000"/>
            </a:avLst>
          </a:prstGeom>
          <a:solidFill>
            <a:srgbClr val="00FF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smtClean="0"/>
              <a:t>🔌</a:t>
            </a:r>
            <a:endParaRPr lang="en-AU" sz="1200" dirty="0">
              <a:solidFill>
                <a:srgbClr val="506445"/>
              </a:solidFill>
              <a:latin typeface="Lato" panose="020F0502020204030203" pitchFamily="34" charset="0"/>
            </a:endParaRPr>
          </a:p>
        </p:txBody>
      </p:sp>
      <p:sp>
        <p:nvSpPr>
          <p:cNvPr id="119" name="Rounded Rectangle 118"/>
          <p:cNvSpPr/>
          <p:nvPr/>
        </p:nvSpPr>
        <p:spPr>
          <a:xfrm>
            <a:off x="3210885" y="2673508"/>
            <a:ext cx="169068" cy="173870"/>
          </a:xfrm>
          <a:prstGeom prst="roundRect">
            <a:avLst>
              <a:gd name="adj" fmla="val 50000"/>
            </a:avLst>
          </a:prstGeom>
          <a:solidFill>
            <a:srgbClr val="00FF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smtClean="0"/>
              <a:t>🔌</a:t>
            </a:r>
            <a:endParaRPr lang="en-AU" sz="1200" dirty="0">
              <a:solidFill>
                <a:srgbClr val="506445"/>
              </a:solidFill>
              <a:latin typeface="Lato" panose="020F0502020204030203" pitchFamily="34" charset="0"/>
            </a:endParaRPr>
          </a:p>
        </p:txBody>
      </p:sp>
      <p:sp>
        <p:nvSpPr>
          <p:cNvPr id="120" name="Rounded Rectangle 119"/>
          <p:cNvSpPr/>
          <p:nvPr/>
        </p:nvSpPr>
        <p:spPr>
          <a:xfrm>
            <a:off x="2165081" y="3038551"/>
            <a:ext cx="169068" cy="173870"/>
          </a:xfrm>
          <a:prstGeom prst="roundRect">
            <a:avLst>
              <a:gd name="adj" fmla="val 50000"/>
            </a:avLst>
          </a:prstGeom>
          <a:solidFill>
            <a:srgbClr val="00FF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smtClean="0"/>
              <a:t>🔌</a:t>
            </a:r>
            <a:endParaRPr lang="en-AU" sz="1200" dirty="0">
              <a:solidFill>
                <a:srgbClr val="506445"/>
              </a:solidFill>
              <a:latin typeface="Lato" panose="020F0502020204030203" pitchFamily="34" charset="0"/>
            </a:endParaRPr>
          </a:p>
        </p:txBody>
      </p:sp>
      <p:sp>
        <p:nvSpPr>
          <p:cNvPr id="121" name="Rounded Rectangle 120"/>
          <p:cNvSpPr/>
          <p:nvPr/>
        </p:nvSpPr>
        <p:spPr>
          <a:xfrm>
            <a:off x="2807025" y="1911508"/>
            <a:ext cx="169068" cy="173870"/>
          </a:xfrm>
          <a:prstGeom prst="roundRect">
            <a:avLst>
              <a:gd name="adj" fmla="val 50000"/>
            </a:avLst>
          </a:prstGeom>
          <a:solidFill>
            <a:srgbClr val="00FF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smtClean="0"/>
              <a:t>🔌</a:t>
            </a:r>
            <a:endParaRPr lang="en-AU" sz="1200" dirty="0">
              <a:solidFill>
                <a:srgbClr val="506445"/>
              </a:solidFill>
              <a:latin typeface="Lato" panose="020F0502020204030203" pitchFamily="34" charset="0"/>
            </a:endParaRPr>
          </a:p>
        </p:txBody>
      </p:sp>
      <p:sp>
        <p:nvSpPr>
          <p:cNvPr id="122" name="Rounded Rectangle 121"/>
          <p:cNvSpPr/>
          <p:nvPr/>
        </p:nvSpPr>
        <p:spPr>
          <a:xfrm>
            <a:off x="3333270" y="1887139"/>
            <a:ext cx="169068" cy="173870"/>
          </a:xfrm>
          <a:prstGeom prst="roundRect">
            <a:avLst>
              <a:gd name="adj" fmla="val 50000"/>
            </a:avLst>
          </a:prstGeom>
          <a:solidFill>
            <a:srgbClr val="00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smtClean="0"/>
              <a:t>🔌</a:t>
            </a:r>
            <a:endParaRPr lang="en-AU" sz="1200" dirty="0">
              <a:solidFill>
                <a:srgbClr val="506445"/>
              </a:solidFill>
              <a:latin typeface="Lato" panose="020F0502020204030203" pitchFamily="34" charset="0"/>
            </a:endParaRPr>
          </a:p>
        </p:txBody>
      </p:sp>
      <p:sp>
        <p:nvSpPr>
          <p:cNvPr id="123" name="Rounded Rectangle 122"/>
          <p:cNvSpPr/>
          <p:nvPr/>
        </p:nvSpPr>
        <p:spPr>
          <a:xfrm>
            <a:off x="2815110" y="2717719"/>
            <a:ext cx="169068" cy="173870"/>
          </a:xfrm>
          <a:prstGeom prst="roundRect">
            <a:avLst>
              <a:gd name="adj" fmla="val 50000"/>
            </a:avLst>
          </a:prstGeom>
          <a:solidFill>
            <a:srgbClr val="00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smtClean="0"/>
              <a:t>🔌</a:t>
            </a:r>
            <a:endParaRPr lang="en-AU" sz="1200" dirty="0">
              <a:solidFill>
                <a:srgbClr val="506445"/>
              </a:solidFill>
              <a:latin typeface="Lato" panose="020F0502020204030203" pitchFamily="34" charset="0"/>
            </a:endParaRPr>
          </a:p>
        </p:txBody>
      </p:sp>
      <p:sp>
        <p:nvSpPr>
          <p:cNvPr id="124" name="Rounded Rectangle 123"/>
          <p:cNvSpPr/>
          <p:nvPr/>
        </p:nvSpPr>
        <p:spPr>
          <a:xfrm>
            <a:off x="2815110" y="3456859"/>
            <a:ext cx="169068" cy="173870"/>
          </a:xfrm>
          <a:prstGeom prst="roundRect">
            <a:avLst>
              <a:gd name="adj" fmla="val 50000"/>
            </a:avLst>
          </a:prstGeom>
          <a:solidFill>
            <a:srgbClr val="00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smtClean="0"/>
              <a:t>🔌</a:t>
            </a:r>
            <a:endParaRPr lang="en-AU" sz="1200" dirty="0">
              <a:solidFill>
                <a:srgbClr val="506445"/>
              </a:solidFill>
              <a:latin typeface="Lato" panose="020F0502020204030203" pitchFamily="34" charset="0"/>
            </a:endParaRPr>
          </a:p>
        </p:txBody>
      </p:sp>
      <p:sp>
        <p:nvSpPr>
          <p:cNvPr id="125" name="Rounded Rectangle 124"/>
          <p:cNvSpPr/>
          <p:nvPr/>
        </p:nvSpPr>
        <p:spPr>
          <a:xfrm>
            <a:off x="1725450" y="2961559"/>
            <a:ext cx="169068" cy="173870"/>
          </a:xfrm>
          <a:prstGeom prst="roundRect">
            <a:avLst>
              <a:gd name="adj" fmla="val 50000"/>
            </a:avLst>
          </a:prstGeom>
          <a:solidFill>
            <a:srgbClr val="00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smtClean="0"/>
              <a:t>🔌</a:t>
            </a:r>
            <a:endParaRPr lang="en-AU" sz="1200" dirty="0">
              <a:solidFill>
                <a:srgbClr val="506445"/>
              </a:solidFill>
              <a:latin typeface="Lato" panose="020F0502020204030203" pitchFamily="34" charset="0"/>
            </a:endParaRPr>
          </a:p>
        </p:txBody>
      </p:sp>
      <p:sp>
        <p:nvSpPr>
          <p:cNvPr id="126" name="Rounded Rectangle 125"/>
          <p:cNvSpPr/>
          <p:nvPr/>
        </p:nvSpPr>
        <p:spPr>
          <a:xfrm>
            <a:off x="3409470" y="5514259"/>
            <a:ext cx="169068" cy="173870"/>
          </a:xfrm>
          <a:prstGeom prst="roundRect">
            <a:avLst>
              <a:gd name="adj" fmla="val 50000"/>
            </a:avLst>
          </a:prstGeom>
          <a:solidFill>
            <a:srgbClr val="00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smtClean="0"/>
              <a:t>🔌</a:t>
            </a:r>
            <a:endParaRPr lang="en-AU" sz="1200" dirty="0">
              <a:solidFill>
                <a:srgbClr val="506445"/>
              </a:solidFill>
              <a:latin typeface="Lato" panose="020F0502020204030203" pitchFamily="34" charset="0"/>
            </a:endParaRPr>
          </a:p>
        </p:txBody>
      </p:sp>
      <p:sp>
        <p:nvSpPr>
          <p:cNvPr id="127" name="Rounded Rectangle 126"/>
          <p:cNvSpPr/>
          <p:nvPr/>
        </p:nvSpPr>
        <p:spPr>
          <a:xfrm>
            <a:off x="1466370" y="4950379"/>
            <a:ext cx="169068" cy="173870"/>
          </a:xfrm>
          <a:prstGeom prst="roundRect">
            <a:avLst>
              <a:gd name="adj" fmla="val 50000"/>
            </a:avLst>
          </a:prstGeom>
          <a:solidFill>
            <a:srgbClr val="00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smtClean="0"/>
              <a:t>🔌</a:t>
            </a:r>
            <a:endParaRPr lang="en-AU" sz="1200" dirty="0">
              <a:solidFill>
                <a:srgbClr val="506445"/>
              </a:solidFill>
              <a:latin typeface="Lato" panose="020F0502020204030203" pitchFamily="34" charset="0"/>
            </a:endParaRPr>
          </a:p>
        </p:txBody>
      </p:sp>
      <p:grpSp>
        <p:nvGrpSpPr>
          <p:cNvPr id="144" name="Group 143"/>
          <p:cNvGrpSpPr/>
          <p:nvPr/>
        </p:nvGrpSpPr>
        <p:grpSpPr>
          <a:xfrm>
            <a:off x="4943671" y="0"/>
            <a:ext cx="3374571" cy="6858000"/>
            <a:chOff x="4950097" y="0"/>
            <a:chExt cx="3374571" cy="6858000"/>
          </a:xfrm>
        </p:grpSpPr>
        <p:grpSp>
          <p:nvGrpSpPr>
            <p:cNvPr id="145" name="Group 144"/>
            <p:cNvGrpSpPr/>
            <p:nvPr/>
          </p:nvGrpSpPr>
          <p:grpSpPr>
            <a:xfrm>
              <a:off x="4950097" y="0"/>
              <a:ext cx="3374571" cy="6858000"/>
              <a:chOff x="6333672" y="0"/>
              <a:chExt cx="3374571" cy="6858000"/>
            </a:xfrm>
          </p:grpSpPr>
          <p:pic>
            <p:nvPicPr>
              <p:cNvPr id="151" name="Picture 150"/>
              <p:cNvPicPr>
                <a:picLocks noChangeAspect="1"/>
              </p:cNvPicPr>
              <p:nvPr/>
            </p:nvPicPr>
            <p:blipFill>
              <a:blip r:embed="rId2">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152" name="Freeform 151"/>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46" name="TextBox 145"/>
            <p:cNvSpPr txBox="1"/>
            <p:nvPr/>
          </p:nvSpPr>
          <p:spPr>
            <a:xfrm>
              <a:off x="53218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147" name="TextBox 146"/>
            <p:cNvSpPr txBox="1"/>
            <p:nvPr/>
          </p:nvSpPr>
          <p:spPr>
            <a:xfrm>
              <a:off x="6701079" y="5849717"/>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Explore</a:t>
              </a:r>
            </a:p>
          </p:txBody>
        </p:sp>
        <p:sp>
          <p:nvSpPr>
            <p:cNvPr id="148" name="TextBox 147"/>
            <p:cNvSpPr txBox="1"/>
            <p:nvPr/>
          </p:nvSpPr>
          <p:spPr>
            <a:xfrm>
              <a:off x="73792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149" name="Oval 148"/>
            <p:cNvSpPr/>
            <p:nvPr/>
          </p:nvSpPr>
          <p:spPr>
            <a:xfrm>
              <a:off x="6194444" y="586394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150" name="TextBox 149"/>
            <p:cNvSpPr txBox="1"/>
            <p:nvPr/>
          </p:nvSpPr>
          <p:spPr>
            <a:xfrm>
              <a:off x="6000039" y="584864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sp>
        <p:nvSpPr>
          <p:cNvPr id="153" name="TextBox 152"/>
          <p:cNvSpPr txBox="1"/>
          <p:nvPr/>
        </p:nvSpPr>
        <p:spPr>
          <a:xfrm>
            <a:off x="5795220" y="563289"/>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pic>
        <p:nvPicPr>
          <p:cNvPr id="154" name="Picture 1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61520" y="277320"/>
            <a:ext cx="778707" cy="778707"/>
          </a:xfrm>
          <a:prstGeom prst="rect">
            <a:avLst/>
          </a:prstGeom>
        </p:spPr>
      </p:pic>
      <p:sp>
        <p:nvSpPr>
          <p:cNvPr id="155" name="TextBox 154"/>
          <p:cNvSpPr txBox="1"/>
          <p:nvPr/>
        </p:nvSpPr>
        <p:spPr>
          <a:xfrm>
            <a:off x="5262053" y="930865"/>
            <a:ext cx="2813829" cy="369332"/>
          </a:xfrm>
          <a:prstGeom prst="rect">
            <a:avLst/>
          </a:prstGeom>
          <a:noFill/>
        </p:spPr>
        <p:txBody>
          <a:bodyPr wrap="square" rtlCol="0">
            <a:spAutoFit/>
          </a:bodyPr>
          <a:lstStyle/>
          <a:p>
            <a:r>
              <a:rPr lang="en-US" b="1" dirty="0" smtClean="0">
                <a:solidFill>
                  <a:schemeClr val="tx1">
                    <a:lumMod val="65000"/>
                    <a:lumOff val="35000"/>
                  </a:schemeClr>
                </a:solidFill>
                <a:latin typeface="Comfortaa" pitchFamily="2" charset="0"/>
              </a:rPr>
              <a:t>Welcome John</a:t>
            </a:r>
            <a:endParaRPr lang="en-AU" b="1" dirty="0">
              <a:solidFill>
                <a:schemeClr val="tx1">
                  <a:lumMod val="65000"/>
                  <a:lumOff val="35000"/>
                </a:schemeClr>
              </a:solidFill>
              <a:latin typeface="Comfortaa" pitchFamily="2" charset="0"/>
            </a:endParaRPr>
          </a:p>
        </p:txBody>
      </p:sp>
      <p:pic>
        <p:nvPicPr>
          <p:cNvPr id="25" name="Picture 24"/>
          <p:cNvPicPr>
            <a:picLocks noChangeAspect="1"/>
          </p:cNvPicPr>
          <p:nvPr/>
        </p:nvPicPr>
        <p:blipFill rotWithShape="1">
          <a:blip r:embed="rId6"/>
          <a:srcRect l="37906" r="34443" b="40205"/>
          <a:stretch/>
        </p:blipFill>
        <p:spPr>
          <a:xfrm>
            <a:off x="5161981" y="1276773"/>
            <a:ext cx="2935135" cy="4464045"/>
          </a:xfrm>
          <a:prstGeom prst="rect">
            <a:avLst/>
          </a:prstGeom>
        </p:spPr>
      </p:pic>
      <p:sp>
        <p:nvSpPr>
          <p:cNvPr id="157" name="Rounded Rectangle 156"/>
          <p:cNvSpPr/>
          <p:nvPr/>
        </p:nvSpPr>
        <p:spPr>
          <a:xfrm>
            <a:off x="5262053" y="5282854"/>
            <a:ext cx="1679784" cy="285969"/>
          </a:xfrm>
          <a:prstGeom prst="roundRect">
            <a:avLst>
              <a:gd name="adj" fmla="val 50000"/>
            </a:avLst>
          </a:prstGeom>
          <a:solidFill>
            <a:schemeClr val="bg1"/>
          </a:solidFill>
          <a:ln>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bg1">
                    <a:lumMod val="65000"/>
                  </a:schemeClr>
                </a:solidFill>
                <a:latin typeface="Lato" panose="020F0502020204030203" pitchFamily="34" charset="0"/>
              </a:rPr>
              <a:t>Search</a:t>
            </a:r>
            <a:endParaRPr lang="en-AU" sz="1200" dirty="0">
              <a:solidFill>
                <a:schemeClr val="bg1">
                  <a:lumMod val="65000"/>
                </a:schemeClr>
              </a:solidFill>
              <a:latin typeface="Lato" panose="020F0502020204030203" pitchFamily="34" charset="0"/>
            </a:endParaRPr>
          </a:p>
        </p:txBody>
      </p:sp>
      <p:sp>
        <p:nvSpPr>
          <p:cNvPr id="158" name="Diamond 157"/>
          <p:cNvSpPr/>
          <p:nvPr/>
        </p:nvSpPr>
        <p:spPr>
          <a:xfrm>
            <a:off x="6634345" y="5303338"/>
            <a:ext cx="264869" cy="240790"/>
          </a:xfrm>
          <a:prstGeom prst="diamond">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59" name="Elbow Connector 158"/>
          <p:cNvCxnSpPr/>
          <p:nvPr/>
        </p:nvCxnSpPr>
        <p:spPr>
          <a:xfrm flipV="1">
            <a:off x="6733618" y="5421179"/>
            <a:ext cx="127645" cy="55241"/>
          </a:xfrm>
          <a:prstGeom prst="bentConnector3">
            <a:avLst>
              <a:gd name="adj1" fmla="val 14354"/>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pic>
        <p:nvPicPr>
          <p:cNvPr id="160" name="Picture 159"/>
          <p:cNvPicPr>
            <a:picLocks noChangeAspect="1"/>
          </p:cNvPicPr>
          <p:nvPr/>
        </p:nvPicPr>
        <p:blipFill>
          <a:blip r:embed="rId5"/>
          <a:srcRect l="3384" t="2194" r="3384" b="544"/>
          <a:stretch>
            <a:fillRect/>
          </a:stretch>
        </p:blipFill>
        <p:spPr>
          <a:xfrm>
            <a:off x="7757579" y="5094303"/>
            <a:ext cx="241558" cy="474097"/>
          </a:xfrm>
          <a:custGeom>
            <a:avLst/>
            <a:gdLst>
              <a:gd name="connsiteX0" fmla="*/ 61766 w 241558"/>
              <a:gd name="connsiteY0" fmla="*/ 0 h 474097"/>
              <a:gd name="connsiteX1" fmla="*/ 179792 w 241558"/>
              <a:gd name="connsiteY1" fmla="*/ 0 h 474097"/>
              <a:gd name="connsiteX2" fmla="*/ 241558 w 241558"/>
              <a:gd name="connsiteY2" fmla="*/ 61766 h 474097"/>
              <a:gd name="connsiteX3" fmla="*/ 241558 w 241558"/>
              <a:gd name="connsiteY3" fmla="*/ 412331 h 474097"/>
              <a:gd name="connsiteX4" fmla="*/ 179792 w 241558"/>
              <a:gd name="connsiteY4" fmla="*/ 474097 h 474097"/>
              <a:gd name="connsiteX5" fmla="*/ 61766 w 241558"/>
              <a:gd name="connsiteY5" fmla="*/ 474097 h 474097"/>
              <a:gd name="connsiteX6" fmla="*/ 0 w 241558"/>
              <a:gd name="connsiteY6" fmla="*/ 412331 h 474097"/>
              <a:gd name="connsiteX7" fmla="*/ 0 w 241558"/>
              <a:gd name="connsiteY7" fmla="*/ 61766 h 474097"/>
              <a:gd name="connsiteX8" fmla="*/ 61766 w 241558"/>
              <a:gd name="connsiteY8" fmla="*/ 0 h 474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558" h="474097">
                <a:moveTo>
                  <a:pt x="61766" y="0"/>
                </a:moveTo>
                <a:lnTo>
                  <a:pt x="179792" y="0"/>
                </a:lnTo>
                <a:cubicBezTo>
                  <a:pt x="213904" y="0"/>
                  <a:pt x="241558" y="27654"/>
                  <a:pt x="241558" y="61766"/>
                </a:cubicBezTo>
                <a:lnTo>
                  <a:pt x="241558" y="412331"/>
                </a:lnTo>
                <a:cubicBezTo>
                  <a:pt x="241558" y="446443"/>
                  <a:pt x="213904" y="474097"/>
                  <a:pt x="179792" y="474097"/>
                </a:cubicBezTo>
                <a:lnTo>
                  <a:pt x="61766" y="474097"/>
                </a:lnTo>
                <a:cubicBezTo>
                  <a:pt x="27654" y="474097"/>
                  <a:pt x="0" y="446443"/>
                  <a:pt x="0" y="412331"/>
                </a:cubicBezTo>
                <a:lnTo>
                  <a:pt x="0" y="61766"/>
                </a:lnTo>
                <a:cubicBezTo>
                  <a:pt x="0" y="27654"/>
                  <a:pt x="27654" y="0"/>
                  <a:pt x="61766" y="0"/>
                </a:cubicBezTo>
                <a:close/>
              </a:path>
            </a:pathLst>
          </a:custGeom>
        </p:spPr>
      </p:pic>
      <p:sp>
        <p:nvSpPr>
          <p:cNvPr id="189" name="Rounded Rectangle 188"/>
          <p:cNvSpPr/>
          <p:nvPr/>
        </p:nvSpPr>
        <p:spPr>
          <a:xfrm>
            <a:off x="6733618" y="2936445"/>
            <a:ext cx="169068" cy="173870"/>
          </a:xfrm>
          <a:prstGeom prst="roundRect">
            <a:avLst>
              <a:gd name="adj" fmla="val 50000"/>
            </a:avLst>
          </a:prstGeom>
          <a:solidFill>
            <a:srgbClr val="00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smtClean="0"/>
              <a:t>🔌</a:t>
            </a:r>
            <a:endParaRPr lang="en-AU" sz="1200" dirty="0">
              <a:solidFill>
                <a:srgbClr val="506445"/>
              </a:solidFill>
              <a:latin typeface="Lato" panose="020F0502020204030203" pitchFamily="34" charset="0"/>
            </a:endParaRPr>
          </a:p>
        </p:txBody>
      </p:sp>
      <p:sp>
        <p:nvSpPr>
          <p:cNvPr id="190" name="Rounded Rectangle 189"/>
          <p:cNvSpPr/>
          <p:nvPr/>
        </p:nvSpPr>
        <p:spPr>
          <a:xfrm>
            <a:off x="6657418" y="3538425"/>
            <a:ext cx="169068" cy="173870"/>
          </a:xfrm>
          <a:prstGeom prst="roundRect">
            <a:avLst>
              <a:gd name="adj" fmla="val 50000"/>
            </a:avLst>
          </a:prstGeom>
          <a:solidFill>
            <a:srgbClr val="00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smtClean="0"/>
              <a:t>🔌</a:t>
            </a:r>
            <a:endParaRPr lang="en-AU" sz="1200" dirty="0">
              <a:solidFill>
                <a:srgbClr val="506445"/>
              </a:solidFill>
              <a:latin typeface="Lato" panose="020F0502020204030203" pitchFamily="34" charset="0"/>
            </a:endParaRPr>
          </a:p>
        </p:txBody>
      </p:sp>
      <p:sp>
        <p:nvSpPr>
          <p:cNvPr id="191" name="Rounded Rectangle 190"/>
          <p:cNvSpPr/>
          <p:nvPr/>
        </p:nvSpPr>
        <p:spPr>
          <a:xfrm>
            <a:off x="5720158" y="3065985"/>
            <a:ext cx="169068" cy="173870"/>
          </a:xfrm>
          <a:prstGeom prst="roundRect">
            <a:avLst>
              <a:gd name="adj" fmla="val 50000"/>
            </a:avLst>
          </a:prstGeom>
          <a:solidFill>
            <a:srgbClr val="00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smtClean="0"/>
              <a:t>🔌</a:t>
            </a:r>
            <a:endParaRPr lang="en-AU" sz="1200" dirty="0">
              <a:solidFill>
                <a:srgbClr val="506445"/>
              </a:solidFill>
              <a:latin typeface="Lato" panose="020F0502020204030203" pitchFamily="34" charset="0"/>
            </a:endParaRPr>
          </a:p>
        </p:txBody>
      </p:sp>
      <p:sp>
        <p:nvSpPr>
          <p:cNvPr id="192" name="Rounded Rectangle 191"/>
          <p:cNvSpPr/>
          <p:nvPr/>
        </p:nvSpPr>
        <p:spPr>
          <a:xfrm>
            <a:off x="5514418" y="4841445"/>
            <a:ext cx="169068" cy="173870"/>
          </a:xfrm>
          <a:prstGeom prst="roundRect">
            <a:avLst>
              <a:gd name="adj" fmla="val 50000"/>
            </a:avLst>
          </a:prstGeom>
          <a:solidFill>
            <a:srgbClr val="00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smtClean="0"/>
              <a:t>🔌</a:t>
            </a:r>
            <a:endParaRPr lang="en-AU" sz="1200" dirty="0">
              <a:solidFill>
                <a:srgbClr val="506445"/>
              </a:solidFill>
              <a:latin typeface="Lato" panose="020F0502020204030203" pitchFamily="34" charset="0"/>
            </a:endParaRPr>
          </a:p>
        </p:txBody>
      </p:sp>
      <p:sp>
        <p:nvSpPr>
          <p:cNvPr id="193" name="Rounded Rectangle 192"/>
          <p:cNvSpPr/>
          <p:nvPr/>
        </p:nvSpPr>
        <p:spPr>
          <a:xfrm>
            <a:off x="7388938" y="5519625"/>
            <a:ext cx="169068" cy="173870"/>
          </a:xfrm>
          <a:prstGeom prst="roundRect">
            <a:avLst>
              <a:gd name="adj" fmla="val 50000"/>
            </a:avLst>
          </a:prstGeom>
          <a:solidFill>
            <a:srgbClr val="00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smtClean="0"/>
              <a:t>🔌</a:t>
            </a:r>
            <a:endParaRPr lang="en-AU" sz="1200" dirty="0">
              <a:solidFill>
                <a:srgbClr val="506445"/>
              </a:solidFill>
              <a:latin typeface="Lato" panose="020F0502020204030203" pitchFamily="34" charset="0"/>
            </a:endParaRPr>
          </a:p>
        </p:txBody>
      </p:sp>
      <p:sp>
        <p:nvSpPr>
          <p:cNvPr id="194" name="Rounded Rectangle 193"/>
          <p:cNvSpPr/>
          <p:nvPr/>
        </p:nvSpPr>
        <p:spPr>
          <a:xfrm>
            <a:off x="7381318" y="1907745"/>
            <a:ext cx="169068" cy="173870"/>
          </a:xfrm>
          <a:prstGeom prst="roundRect">
            <a:avLst>
              <a:gd name="adj" fmla="val 50000"/>
            </a:avLst>
          </a:prstGeom>
          <a:solidFill>
            <a:srgbClr val="00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smtClean="0"/>
              <a:t>🔌</a:t>
            </a:r>
            <a:endParaRPr lang="en-AU" sz="1200" dirty="0">
              <a:solidFill>
                <a:srgbClr val="506445"/>
              </a:solidFill>
              <a:latin typeface="Lato" panose="020F0502020204030203" pitchFamily="34" charset="0"/>
            </a:endParaRPr>
          </a:p>
        </p:txBody>
      </p:sp>
      <p:sp>
        <p:nvSpPr>
          <p:cNvPr id="128" name="Rectangle 127"/>
          <p:cNvSpPr/>
          <p:nvPr/>
        </p:nvSpPr>
        <p:spPr>
          <a:xfrm>
            <a:off x="5154578" y="1279160"/>
            <a:ext cx="2937084" cy="1493594"/>
          </a:xfrm>
          <a:prstGeom prst="rect">
            <a:avLst/>
          </a:prstGeom>
          <a:solidFill>
            <a:srgbClr val="9510E4">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1" name="TextBox 130"/>
          <p:cNvSpPr txBox="1"/>
          <p:nvPr/>
        </p:nvSpPr>
        <p:spPr>
          <a:xfrm>
            <a:off x="5154578" y="1192606"/>
            <a:ext cx="1981633" cy="1569660"/>
          </a:xfrm>
          <a:prstGeom prst="rect">
            <a:avLst/>
          </a:prstGeom>
          <a:noFill/>
        </p:spPr>
        <p:txBody>
          <a:bodyPr wrap="none" rtlCol="0">
            <a:spAutoFit/>
          </a:bodyPr>
          <a:lstStyle/>
          <a:p>
            <a:pPr>
              <a:lnSpc>
                <a:spcPct val="200000"/>
              </a:lnSpc>
            </a:pPr>
            <a:r>
              <a:rPr lang="en-US" sz="1200" b="1" dirty="0" smtClean="0">
                <a:solidFill>
                  <a:srgbClr val="506445"/>
                </a:solidFill>
                <a:latin typeface="Lato" panose="020F0502020204030203" pitchFamily="34" charset="0"/>
              </a:rPr>
              <a:t>Current Charging Stations</a:t>
            </a:r>
          </a:p>
          <a:p>
            <a:pPr>
              <a:lnSpc>
                <a:spcPct val="200000"/>
              </a:lnSpc>
            </a:pPr>
            <a:r>
              <a:rPr lang="en-US" sz="1200" b="1" dirty="0" smtClean="0">
                <a:solidFill>
                  <a:srgbClr val="506445"/>
                </a:solidFill>
                <a:latin typeface="Lato" panose="020F0502020204030203" pitchFamily="34" charset="0"/>
              </a:rPr>
              <a:t>Future Charging Stations</a:t>
            </a:r>
          </a:p>
          <a:p>
            <a:pPr>
              <a:lnSpc>
                <a:spcPct val="200000"/>
              </a:lnSpc>
            </a:pPr>
            <a:r>
              <a:rPr lang="en-US" sz="1200" b="1" dirty="0" smtClean="0">
                <a:solidFill>
                  <a:srgbClr val="506445"/>
                </a:solidFill>
                <a:latin typeface="Lato" panose="020F0502020204030203" pitchFamily="34" charset="0"/>
              </a:rPr>
              <a:t>Dedicated Bike Stations</a:t>
            </a:r>
          </a:p>
          <a:p>
            <a:pPr>
              <a:lnSpc>
                <a:spcPct val="200000"/>
              </a:lnSpc>
            </a:pPr>
            <a:r>
              <a:rPr lang="en-US" sz="1200" b="1" dirty="0" smtClean="0">
                <a:solidFill>
                  <a:srgbClr val="506445"/>
                </a:solidFill>
                <a:latin typeface="Lato" panose="020F0502020204030203" pitchFamily="34" charset="0"/>
              </a:rPr>
              <a:t>Bike Lane Infrastructure</a:t>
            </a:r>
            <a:endParaRPr lang="en-AU" sz="1200" b="1" dirty="0">
              <a:solidFill>
                <a:srgbClr val="506445"/>
              </a:solidFill>
              <a:latin typeface="Lato" panose="020F0502020204030203" pitchFamily="34" charset="0"/>
            </a:endParaRPr>
          </a:p>
        </p:txBody>
      </p:sp>
      <p:sp>
        <p:nvSpPr>
          <p:cNvPr id="181" name="Rounded Rectangle 180"/>
          <p:cNvSpPr/>
          <p:nvPr/>
        </p:nvSpPr>
        <p:spPr>
          <a:xfrm>
            <a:off x="7511879" y="1389125"/>
            <a:ext cx="299513" cy="143695"/>
          </a:xfrm>
          <a:prstGeom prst="roundRect">
            <a:avLst>
              <a:gd name="adj" fmla="val 50000"/>
            </a:avLst>
          </a:prstGeom>
          <a:solidFill>
            <a:srgbClr val="F4E1FF"/>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182" name="Rounded Rectangle 181"/>
          <p:cNvSpPr/>
          <p:nvPr/>
        </p:nvSpPr>
        <p:spPr>
          <a:xfrm>
            <a:off x="7653631" y="1374037"/>
            <a:ext cx="169068" cy="173870"/>
          </a:xfrm>
          <a:prstGeom prst="roundRect">
            <a:avLst>
              <a:gd name="adj" fmla="val 50000"/>
            </a:avLst>
          </a:prstGeom>
          <a:solidFill>
            <a:srgbClr val="00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smtClean="0"/>
              <a:t>🔌</a:t>
            </a:r>
            <a:endParaRPr lang="en-AU" sz="1200" dirty="0">
              <a:solidFill>
                <a:srgbClr val="506445"/>
              </a:solidFill>
              <a:latin typeface="Lato" panose="020F0502020204030203" pitchFamily="34" charset="0"/>
            </a:endParaRPr>
          </a:p>
        </p:txBody>
      </p:sp>
      <p:sp>
        <p:nvSpPr>
          <p:cNvPr id="183" name="Rounded Rectangle 182"/>
          <p:cNvSpPr/>
          <p:nvPr/>
        </p:nvSpPr>
        <p:spPr>
          <a:xfrm>
            <a:off x="7511879" y="1747265"/>
            <a:ext cx="299513" cy="143695"/>
          </a:xfrm>
          <a:prstGeom prst="roundRect">
            <a:avLst>
              <a:gd name="adj" fmla="val 50000"/>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184" name="Rounded Rectangle 183"/>
          <p:cNvSpPr/>
          <p:nvPr/>
        </p:nvSpPr>
        <p:spPr>
          <a:xfrm>
            <a:off x="7501231" y="1732177"/>
            <a:ext cx="169068" cy="173870"/>
          </a:xfrm>
          <a:prstGeom prst="roundRect">
            <a:avLst>
              <a:gd name="adj" fmla="val 50000"/>
            </a:avLst>
          </a:prstGeom>
          <a:solidFill>
            <a:srgbClr val="00FF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85" name="Rounded Rectangle 184"/>
          <p:cNvSpPr/>
          <p:nvPr/>
        </p:nvSpPr>
        <p:spPr>
          <a:xfrm>
            <a:off x="7511879" y="2478785"/>
            <a:ext cx="299513" cy="143695"/>
          </a:xfrm>
          <a:prstGeom prst="roundRect">
            <a:avLst>
              <a:gd name="adj" fmla="val 50000"/>
            </a:avLst>
          </a:prstGeom>
          <a:solidFill>
            <a:srgbClr val="F4E1FF"/>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186" name="Rounded Rectangle 185"/>
          <p:cNvSpPr/>
          <p:nvPr/>
        </p:nvSpPr>
        <p:spPr>
          <a:xfrm>
            <a:off x="7511879" y="2082545"/>
            <a:ext cx="299513" cy="143695"/>
          </a:xfrm>
          <a:prstGeom prst="roundRect">
            <a:avLst>
              <a:gd name="adj" fmla="val 50000"/>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187" name="Rounded Rectangle 186"/>
          <p:cNvSpPr/>
          <p:nvPr/>
        </p:nvSpPr>
        <p:spPr>
          <a:xfrm>
            <a:off x="7493281" y="2067457"/>
            <a:ext cx="169068" cy="173870"/>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t>🔌</a:t>
            </a:r>
            <a:endParaRPr lang="en-AU" sz="1200" dirty="0">
              <a:solidFill>
                <a:srgbClr val="506445"/>
              </a:solidFill>
              <a:latin typeface="Lato" panose="020F0502020204030203" pitchFamily="34" charset="0"/>
            </a:endParaRPr>
          </a:p>
        </p:txBody>
      </p:sp>
      <p:sp>
        <p:nvSpPr>
          <p:cNvPr id="188" name="Rounded Rectangle 187"/>
          <p:cNvSpPr/>
          <p:nvPr/>
        </p:nvSpPr>
        <p:spPr>
          <a:xfrm>
            <a:off x="7643361" y="2463697"/>
            <a:ext cx="169068" cy="173870"/>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1200" dirty="0">
              <a:solidFill>
                <a:srgbClr val="00B050"/>
              </a:solidFill>
              <a:latin typeface="Lato" panose="020F0502020204030203" pitchFamily="34" charset="0"/>
            </a:endParaRPr>
          </a:p>
        </p:txBody>
      </p:sp>
    </p:spTree>
    <p:extLst>
      <p:ext uri="{BB962C8B-B14F-4D97-AF65-F5344CB8AC3E}">
        <p14:creationId xmlns:p14="http://schemas.microsoft.com/office/powerpoint/2010/main" val="67447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1985435" y="1249368"/>
            <a:ext cx="2942999" cy="4535323"/>
          </a:xfrm>
          <a:prstGeom prst="rect">
            <a:avLst/>
          </a:prstGeom>
        </p:spPr>
      </p:pic>
      <p:grpSp>
        <p:nvGrpSpPr>
          <p:cNvPr id="2" name="Group 1"/>
          <p:cNvGrpSpPr/>
          <p:nvPr/>
        </p:nvGrpSpPr>
        <p:grpSpPr>
          <a:xfrm>
            <a:off x="1767587" y="0"/>
            <a:ext cx="3374571" cy="6858000"/>
            <a:chOff x="4950097" y="0"/>
            <a:chExt cx="3374571" cy="6858000"/>
          </a:xfrm>
        </p:grpSpPr>
        <p:grpSp>
          <p:nvGrpSpPr>
            <p:cNvPr id="3" name="Group 2"/>
            <p:cNvGrpSpPr/>
            <p:nvPr/>
          </p:nvGrpSpPr>
          <p:grpSpPr>
            <a:xfrm>
              <a:off x="4950097" y="0"/>
              <a:ext cx="3374571" cy="6858000"/>
              <a:chOff x="6333672" y="0"/>
              <a:chExt cx="3374571" cy="685800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10" name="Freeform 9"/>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 name="TextBox 3"/>
            <p:cNvSpPr txBox="1"/>
            <p:nvPr/>
          </p:nvSpPr>
          <p:spPr>
            <a:xfrm>
              <a:off x="53218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5" name="TextBox 4"/>
            <p:cNvSpPr txBox="1"/>
            <p:nvPr/>
          </p:nvSpPr>
          <p:spPr>
            <a:xfrm>
              <a:off x="6701079" y="5849717"/>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Explore</a:t>
              </a:r>
            </a:p>
          </p:txBody>
        </p:sp>
        <p:sp>
          <p:nvSpPr>
            <p:cNvPr id="6" name="TextBox 5"/>
            <p:cNvSpPr txBox="1"/>
            <p:nvPr/>
          </p:nvSpPr>
          <p:spPr>
            <a:xfrm>
              <a:off x="73792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7" name="Oval 6"/>
            <p:cNvSpPr/>
            <p:nvPr/>
          </p:nvSpPr>
          <p:spPr>
            <a:xfrm>
              <a:off x="6194444" y="586394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8" name="TextBox 7"/>
            <p:cNvSpPr txBox="1"/>
            <p:nvPr/>
          </p:nvSpPr>
          <p:spPr>
            <a:xfrm>
              <a:off x="6000039" y="584864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sp>
        <p:nvSpPr>
          <p:cNvPr id="11" name="TextBox 10"/>
          <p:cNvSpPr txBox="1"/>
          <p:nvPr/>
        </p:nvSpPr>
        <p:spPr>
          <a:xfrm rot="16200000">
            <a:off x="-3045810" y="3044278"/>
            <a:ext cx="6858000" cy="769441"/>
          </a:xfrm>
          <a:prstGeom prst="rect">
            <a:avLst/>
          </a:prstGeom>
          <a:noFill/>
        </p:spPr>
        <p:txBody>
          <a:bodyPr wrap="square" rtlCol="0">
            <a:spAutoFit/>
          </a:bodyPr>
          <a:lstStyle/>
          <a:p>
            <a:r>
              <a:rPr lang="en-US" sz="4400" b="1" dirty="0" smtClean="0"/>
              <a:t>Explore Info</a:t>
            </a:r>
            <a:endParaRPr lang="en-AU" sz="4400" b="1" dirty="0"/>
          </a:p>
        </p:txBody>
      </p:sp>
      <p:sp>
        <p:nvSpPr>
          <p:cNvPr id="12" name="Rectangle 11"/>
          <p:cNvSpPr/>
          <p:nvPr/>
        </p:nvSpPr>
        <p:spPr>
          <a:xfrm>
            <a:off x="1985436" y="4730819"/>
            <a:ext cx="2927759" cy="1015663"/>
          </a:xfrm>
          <a:prstGeom prst="rect">
            <a:avLst/>
          </a:prstGeom>
          <a:solidFill>
            <a:srgbClr val="FFFAFF"/>
          </a:solidFill>
        </p:spPr>
        <p:txBody>
          <a:bodyPr wrap="square">
            <a:spAutoFit/>
          </a:bodyPr>
          <a:lstStyle/>
          <a:p>
            <a:pPr algn="ctr">
              <a:lnSpc>
                <a:spcPct val="150000"/>
              </a:lnSpc>
            </a:pPr>
            <a:r>
              <a:rPr lang="en-US" sz="1000" b="1" u="sng" dirty="0">
                <a:solidFill>
                  <a:srgbClr val="9510E4"/>
                </a:solidFill>
                <a:latin typeface="Lato" panose="020F0502020204030203" pitchFamily="34" charset="0"/>
              </a:rPr>
              <a:t>Maps</a:t>
            </a:r>
            <a:endParaRPr lang="en-US" sz="1000" b="1" u="sng" dirty="0">
              <a:solidFill>
                <a:srgbClr val="9510E4"/>
              </a:solidFill>
              <a:latin typeface="Lato" panose="020F0502020204030203" pitchFamily="34" charset="0"/>
            </a:endParaRPr>
          </a:p>
          <a:p>
            <a:pPr algn="ctr">
              <a:lnSpc>
                <a:spcPct val="150000"/>
              </a:lnSpc>
            </a:pPr>
            <a:r>
              <a:rPr lang="en-US" sz="1000" b="1" dirty="0" smtClean="0">
                <a:solidFill>
                  <a:srgbClr val="506445"/>
                </a:solidFill>
                <a:latin typeface="Lato" panose="020F0502020204030203" pitchFamily="34" charset="0"/>
              </a:rPr>
              <a:t>Info</a:t>
            </a:r>
          </a:p>
          <a:p>
            <a:pPr algn="ctr">
              <a:lnSpc>
                <a:spcPct val="150000"/>
              </a:lnSpc>
            </a:pPr>
            <a:r>
              <a:rPr lang="en-US" sz="1000" b="1" u="sng" dirty="0">
                <a:solidFill>
                  <a:srgbClr val="9510E4"/>
                </a:solidFill>
                <a:latin typeface="Lato" panose="020F0502020204030203" pitchFamily="34" charset="0"/>
              </a:rPr>
              <a:t>Community Update</a:t>
            </a:r>
            <a:endParaRPr lang="en-US" sz="1000" b="1" dirty="0">
              <a:solidFill>
                <a:srgbClr val="506445"/>
              </a:solidFill>
              <a:latin typeface="Lato" panose="020F0502020204030203" pitchFamily="34" charset="0"/>
            </a:endParaRPr>
          </a:p>
          <a:p>
            <a:pPr algn="ctr">
              <a:lnSpc>
                <a:spcPct val="150000"/>
              </a:lnSpc>
            </a:pPr>
            <a:r>
              <a:rPr lang="en-US" sz="1000" b="1" u="sng" dirty="0" smtClean="0">
                <a:solidFill>
                  <a:srgbClr val="9510E4"/>
                </a:solidFill>
                <a:latin typeface="Lato" panose="020F0502020204030203" pitchFamily="34" charset="0"/>
              </a:rPr>
              <a:t>Ask AI</a:t>
            </a:r>
            <a:r>
              <a:rPr lang="en-US" sz="1000" b="1" dirty="0" smtClean="0">
                <a:solidFill>
                  <a:srgbClr val="9510E4"/>
                </a:solidFill>
                <a:latin typeface="Lato" panose="020F0502020204030203" pitchFamily="34" charset="0"/>
              </a:rPr>
              <a:t> </a:t>
            </a:r>
            <a:endParaRPr lang="en-AU" sz="1000" dirty="0"/>
          </a:p>
        </p:txBody>
      </p:sp>
      <p:sp>
        <p:nvSpPr>
          <p:cNvPr id="13" name="TextBox 12"/>
          <p:cNvSpPr txBox="1"/>
          <p:nvPr/>
        </p:nvSpPr>
        <p:spPr>
          <a:xfrm>
            <a:off x="2619136" y="563289"/>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85436" y="277320"/>
            <a:ext cx="778707" cy="778707"/>
          </a:xfrm>
          <a:prstGeom prst="rect">
            <a:avLst/>
          </a:prstGeom>
        </p:spPr>
      </p:pic>
      <p:sp>
        <p:nvSpPr>
          <p:cNvPr id="15" name="TextBox 14"/>
          <p:cNvSpPr txBox="1"/>
          <p:nvPr/>
        </p:nvSpPr>
        <p:spPr>
          <a:xfrm>
            <a:off x="2085969" y="930865"/>
            <a:ext cx="2813829" cy="369332"/>
          </a:xfrm>
          <a:prstGeom prst="rect">
            <a:avLst/>
          </a:prstGeom>
          <a:noFill/>
        </p:spPr>
        <p:txBody>
          <a:bodyPr wrap="square" rtlCol="0">
            <a:spAutoFit/>
          </a:bodyPr>
          <a:lstStyle/>
          <a:p>
            <a:r>
              <a:rPr lang="en-US" b="1" dirty="0" smtClean="0">
                <a:solidFill>
                  <a:schemeClr val="tx1">
                    <a:lumMod val="65000"/>
                    <a:lumOff val="35000"/>
                  </a:schemeClr>
                </a:solidFill>
                <a:latin typeface="Comfortaa" pitchFamily="2" charset="0"/>
              </a:rPr>
              <a:t>Welcome John</a:t>
            </a:r>
            <a:endParaRPr lang="en-AU" b="1" dirty="0">
              <a:solidFill>
                <a:schemeClr val="tx1">
                  <a:lumMod val="65000"/>
                  <a:lumOff val="35000"/>
                </a:schemeClr>
              </a:solidFill>
              <a:latin typeface="Comfortaa" pitchFamily="2" charset="0"/>
            </a:endParaRPr>
          </a:p>
        </p:txBody>
      </p:sp>
    </p:spTree>
    <p:extLst>
      <p:ext uri="{BB962C8B-B14F-4D97-AF65-F5344CB8AC3E}">
        <p14:creationId xmlns:p14="http://schemas.microsoft.com/office/powerpoint/2010/main" val="4978351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1910615" y="1663898"/>
            <a:ext cx="3155279" cy="1883152"/>
          </a:xfrm>
          <a:prstGeom prst="rect">
            <a:avLst/>
          </a:prstGeom>
        </p:spPr>
      </p:pic>
      <p:grpSp>
        <p:nvGrpSpPr>
          <p:cNvPr id="2" name="Group 1"/>
          <p:cNvGrpSpPr/>
          <p:nvPr/>
        </p:nvGrpSpPr>
        <p:grpSpPr>
          <a:xfrm>
            <a:off x="1767587" y="0"/>
            <a:ext cx="3374571" cy="6858000"/>
            <a:chOff x="4950097" y="0"/>
            <a:chExt cx="3374571" cy="6858000"/>
          </a:xfrm>
        </p:grpSpPr>
        <p:grpSp>
          <p:nvGrpSpPr>
            <p:cNvPr id="3" name="Group 2"/>
            <p:cNvGrpSpPr/>
            <p:nvPr/>
          </p:nvGrpSpPr>
          <p:grpSpPr>
            <a:xfrm>
              <a:off x="4950097" y="0"/>
              <a:ext cx="3374571" cy="6858000"/>
              <a:chOff x="6333672" y="0"/>
              <a:chExt cx="3374571" cy="685800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10" name="Freeform 9"/>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 name="TextBox 3"/>
            <p:cNvSpPr txBox="1"/>
            <p:nvPr/>
          </p:nvSpPr>
          <p:spPr>
            <a:xfrm>
              <a:off x="53218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5" name="TextBox 4"/>
            <p:cNvSpPr txBox="1"/>
            <p:nvPr/>
          </p:nvSpPr>
          <p:spPr>
            <a:xfrm>
              <a:off x="6701079" y="5849717"/>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Explore</a:t>
              </a:r>
            </a:p>
          </p:txBody>
        </p:sp>
        <p:sp>
          <p:nvSpPr>
            <p:cNvPr id="6" name="TextBox 5"/>
            <p:cNvSpPr txBox="1"/>
            <p:nvPr/>
          </p:nvSpPr>
          <p:spPr>
            <a:xfrm>
              <a:off x="73792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7" name="Oval 6"/>
            <p:cNvSpPr/>
            <p:nvPr/>
          </p:nvSpPr>
          <p:spPr>
            <a:xfrm>
              <a:off x="6194444" y="586394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8" name="TextBox 7"/>
            <p:cNvSpPr txBox="1"/>
            <p:nvPr/>
          </p:nvSpPr>
          <p:spPr>
            <a:xfrm>
              <a:off x="6000039" y="584864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sp>
        <p:nvSpPr>
          <p:cNvPr id="11" name="TextBox 10"/>
          <p:cNvSpPr txBox="1"/>
          <p:nvPr/>
        </p:nvSpPr>
        <p:spPr>
          <a:xfrm rot="16200000">
            <a:off x="-3045810" y="3044278"/>
            <a:ext cx="6858000" cy="769441"/>
          </a:xfrm>
          <a:prstGeom prst="rect">
            <a:avLst/>
          </a:prstGeom>
          <a:noFill/>
        </p:spPr>
        <p:txBody>
          <a:bodyPr wrap="square" rtlCol="0">
            <a:spAutoFit/>
          </a:bodyPr>
          <a:lstStyle/>
          <a:p>
            <a:r>
              <a:rPr lang="en-US" sz="4400" b="1" dirty="0" smtClean="0"/>
              <a:t>Explore Ask AI</a:t>
            </a:r>
            <a:endParaRPr lang="en-AU" sz="4400" b="1" dirty="0"/>
          </a:p>
        </p:txBody>
      </p:sp>
      <p:sp>
        <p:nvSpPr>
          <p:cNvPr id="12" name="Rectangle 11"/>
          <p:cNvSpPr/>
          <p:nvPr/>
        </p:nvSpPr>
        <p:spPr>
          <a:xfrm>
            <a:off x="1985436" y="4738439"/>
            <a:ext cx="2927759" cy="1015663"/>
          </a:xfrm>
          <a:prstGeom prst="rect">
            <a:avLst/>
          </a:prstGeom>
          <a:solidFill>
            <a:srgbClr val="FFFAFF"/>
          </a:solidFill>
        </p:spPr>
        <p:txBody>
          <a:bodyPr wrap="square">
            <a:spAutoFit/>
          </a:bodyPr>
          <a:lstStyle/>
          <a:p>
            <a:pPr algn="ctr">
              <a:lnSpc>
                <a:spcPct val="150000"/>
              </a:lnSpc>
            </a:pPr>
            <a:r>
              <a:rPr lang="en-US" sz="1000" b="1" u="sng" dirty="0">
                <a:solidFill>
                  <a:srgbClr val="9510E4"/>
                </a:solidFill>
                <a:latin typeface="Lato" panose="020F0502020204030203" pitchFamily="34" charset="0"/>
              </a:rPr>
              <a:t>Maps</a:t>
            </a:r>
            <a:endParaRPr lang="en-US" sz="1000" b="1" u="sng" dirty="0">
              <a:solidFill>
                <a:srgbClr val="9510E4"/>
              </a:solidFill>
              <a:latin typeface="Lato" panose="020F0502020204030203" pitchFamily="34" charset="0"/>
            </a:endParaRPr>
          </a:p>
          <a:p>
            <a:pPr algn="ctr">
              <a:lnSpc>
                <a:spcPct val="150000"/>
              </a:lnSpc>
            </a:pPr>
            <a:r>
              <a:rPr lang="en-US" sz="1000" b="1" u="sng" dirty="0" smtClean="0">
                <a:solidFill>
                  <a:srgbClr val="9510E4"/>
                </a:solidFill>
                <a:latin typeface="Lato" panose="020F0502020204030203" pitchFamily="34" charset="0"/>
              </a:rPr>
              <a:t>Info</a:t>
            </a:r>
          </a:p>
          <a:p>
            <a:pPr algn="ctr">
              <a:lnSpc>
                <a:spcPct val="150000"/>
              </a:lnSpc>
            </a:pPr>
            <a:r>
              <a:rPr lang="en-US" sz="1000" b="1" dirty="0">
                <a:solidFill>
                  <a:srgbClr val="506445"/>
                </a:solidFill>
                <a:latin typeface="Lato" panose="020F0502020204030203" pitchFamily="34" charset="0"/>
              </a:rPr>
              <a:t>Community Update</a:t>
            </a:r>
          </a:p>
          <a:p>
            <a:pPr algn="ctr">
              <a:lnSpc>
                <a:spcPct val="150000"/>
              </a:lnSpc>
            </a:pPr>
            <a:r>
              <a:rPr lang="en-US" sz="1000" b="1" u="sng" dirty="0" smtClean="0">
                <a:solidFill>
                  <a:srgbClr val="9510E4"/>
                </a:solidFill>
                <a:latin typeface="Lato" panose="020F0502020204030203" pitchFamily="34" charset="0"/>
              </a:rPr>
              <a:t>Ask AI </a:t>
            </a:r>
            <a:endParaRPr lang="en-AU" sz="1000" u="sng" dirty="0">
              <a:solidFill>
                <a:srgbClr val="9510E4"/>
              </a:solidFill>
            </a:endParaRPr>
          </a:p>
        </p:txBody>
      </p:sp>
      <p:sp>
        <p:nvSpPr>
          <p:cNvPr id="13" name="TextBox 12"/>
          <p:cNvSpPr txBox="1"/>
          <p:nvPr/>
        </p:nvSpPr>
        <p:spPr>
          <a:xfrm>
            <a:off x="2619136" y="563289"/>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85436" y="277320"/>
            <a:ext cx="778707" cy="778707"/>
          </a:xfrm>
          <a:prstGeom prst="rect">
            <a:avLst/>
          </a:prstGeom>
        </p:spPr>
      </p:pic>
      <p:sp>
        <p:nvSpPr>
          <p:cNvPr id="15" name="TextBox 14"/>
          <p:cNvSpPr txBox="1"/>
          <p:nvPr/>
        </p:nvSpPr>
        <p:spPr>
          <a:xfrm>
            <a:off x="2085969" y="930865"/>
            <a:ext cx="2813829" cy="738664"/>
          </a:xfrm>
          <a:prstGeom prst="rect">
            <a:avLst/>
          </a:prstGeom>
          <a:noFill/>
        </p:spPr>
        <p:txBody>
          <a:bodyPr wrap="square" rtlCol="0">
            <a:spAutoFit/>
          </a:bodyPr>
          <a:lstStyle/>
          <a:p>
            <a:r>
              <a:rPr lang="en-US" b="1" dirty="0" smtClean="0">
                <a:solidFill>
                  <a:schemeClr val="tx1">
                    <a:lumMod val="65000"/>
                    <a:lumOff val="35000"/>
                  </a:schemeClr>
                </a:solidFill>
                <a:latin typeface="Comfortaa" pitchFamily="2" charset="0"/>
              </a:rPr>
              <a:t>Welcome John</a:t>
            </a:r>
          </a:p>
          <a:p>
            <a:pPr>
              <a:lnSpc>
                <a:spcPct val="150000"/>
              </a:lnSpc>
            </a:pPr>
            <a:r>
              <a:rPr lang="en-US" sz="1600" b="1" dirty="0" smtClean="0">
                <a:solidFill>
                  <a:schemeClr val="tx1">
                    <a:lumMod val="65000"/>
                    <a:lumOff val="35000"/>
                  </a:schemeClr>
                </a:solidFill>
                <a:latin typeface="Lato" panose="020F0502020204030203" pitchFamily="34" charset="0"/>
              </a:rPr>
              <a:t>Community Updates</a:t>
            </a:r>
            <a:endParaRPr lang="en-US" sz="1600" b="1" dirty="0" smtClean="0">
              <a:solidFill>
                <a:schemeClr val="tx1">
                  <a:lumMod val="65000"/>
                  <a:lumOff val="35000"/>
                </a:schemeClr>
              </a:solidFill>
              <a:latin typeface="Lato" panose="020F0502020204030203" pitchFamily="34" charset="0"/>
            </a:endParaRPr>
          </a:p>
        </p:txBody>
      </p:sp>
    </p:spTree>
    <p:extLst>
      <p:ext uri="{BB962C8B-B14F-4D97-AF65-F5344CB8AC3E}">
        <p14:creationId xmlns:p14="http://schemas.microsoft.com/office/powerpoint/2010/main" val="1200041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1985436" y="1300197"/>
            <a:ext cx="3003930" cy="2403686"/>
          </a:xfrm>
          <a:prstGeom prst="rect">
            <a:avLst/>
          </a:prstGeom>
        </p:spPr>
      </p:pic>
      <p:grpSp>
        <p:nvGrpSpPr>
          <p:cNvPr id="2" name="Group 1"/>
          <p:cNvGrpSpPr/>
          <p:nvPr/>
        </p:nvGrpSpPr>
        <p:grpSpPr>
          <a:xfrm>
            <a:off x="1767587" y="0"/>
            <a:ext cx="3374571" cy="6858000"/>
            <a:chOff x="4950097" y="0"/>
            <a:chExt cx="3374571" cy="6858000"/>
          </a:xfrm>
        </p:grpSpPr>
        <p:grpSp>
          <p:nvGrpSpPr>
            <p:cNvPr id="3" name="Group 2"/>
            <p:cNvGrpSpPr/>
            <p:nvPr/>
          </p:nvGrpSpPr>
          <p:grpSpPr>
            <a:xfrm>
              <a:off x="4950097" y="0"/>
              <a:ext cx="3374571" cy="6858000"/>
              <a:chOff x="6333672" y="0"/>
              <a:chExt cx="3374571" cy="685800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10" name="Freeform 9"/>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 name="TextBox 3"/>
            <p:cNvSpPr txBox="1"/>
            <p:nvPr/>
          </p:nvSpPr>
          <p:spPr>
            <a:xfrm>
              <a:off x="53218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5" name="TextBox 4"/>
            <p:cNvSpPr txBox="1"/>
            <p:nvPr/>
          </p:nvSpPr>
          <p:spPr>
            <a:xfrm>
              <a:off x="6701079" y="5849717"/>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Explore</a:t>
              </a:r>
            </a:p>
          </p:txBody>
        </p:sp>
        <p:sp>
          <p:nvSpPr>
            <p:cNvPr id="6" name="TextBox 5"/>
            <p:cNvSpPr txBox="1"/>
            <p:nvPr/>
          </p:nvSpPr>
          <p:spPr>
            <a:xfrm>
              <a:off x="73792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7" name="Oval 6"/>
            <p:cNvSpPr/>
            <p:nvPr/>
          </p:nvSpPr>
          <p:spPr>
            <a:xfrm>
              <a:off x="6194444" y="586394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8" name="TextBox 7"/>
            <p:cNvSpPr txBox="1"/>
            <p:nvPr/>
          </p:nvSpPr>
          <p:spPr>
            <a:xfrm>
              <a:off x="6000039" y="584864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sp>
        <p:nvSpPr>
          <p:cNvPr id="11" name="TextBox 10"/>
          <p:cNvSpPr txBox="1"/>
          <p:nvPr/>
        </p:nvSpPr>
        <p:spPr>
          <a:xfrm rot="16200000">
            <a:off x="-3045810" y="3044278"/>
            <a:ext cx="6858000" cy="769441"/>
          </a:xfrm>
          <a:prstGeom prst="rect">
            <a:avLst/>
          </a:prstGeom>
          <a:noFill/>
        </p:spPr>
        <p:txBody>
          <a:bodyPr wrap="square" rtlCol="0">
            <a:spAutoFit/>
          </a:bodyPr>
          <a:lstStyle/>
          <a:p>
            <a:r>
              <a:rPr lang="en-US" sz="4400" b="1" dirty="0" smtClean="0"/>
              <a:t>Explore Ask AI</a:t>
            </a:r>
            <a:endParaRPr lang="en-AU" sz="4400" b="1" dirty="0"/>
          </a:p>
        </p:txBody>
      </p:sp>
      <p:sp>
        <p:nvSpPr>
          <p:cNvPr id="12" name="Rectangle 11"/>
          <p:cNvSpPr/>
          <p:nvPr/>
        </p:nvSpPr>
        <p:spPr>
          <a:xfrm>
            <a:off x="1985436" y="4730819"/>
            <a:ext cx="2927759" cy="1015663"/>
          </a:xfrm>
          <a:prstGeom prst="rect">
            <a:avLst/>
          </a:prstGeom>
          <a:solidFill>
            <a:srgbClr val="FFFAFF"/>
          </a:solidFill>
        </p:spPr>
        <p:txBody>
          <a:bodyPr wrap="square">
            <a:spAutoFit/>
          </a:bodyPr>
          <a:lstStyle/>
          <a:p>
            <a:pPr algn="ctr">
              <a:lnSpc>
                <a:spcPct val="150000"/>
              </a:lnSpc>
            </a:pPr>
            <a:r>
              <a:rPr lang="en-US" sz="1000" b="1" u="sng" dirty="0">
                <a:solidFill>
                  <a:srgbClr val="9510E4"/>
                </a:solidFill>
                <a:latin typeface="Lato" panose="020F0502020204030203" pitchFamily="34" charset="0"/>
              </a:rPr>
              <a:t>Maps</a:t>
            </a:r>
            <a:endParaRPr lang="en-US" sz="1000" b="1" u="sng" dirty="0">
              <a:solidFill>
                <a:srgbClr val="9510E4"/>
              </a:solidFill>
              <a:latin typeface="Lato" panose="020F0502020204030203" pitchFamily="34" charset="0"/>
            </a:endParaRPr>
          </a:p>
          <a:p>
            <a:pPr algn="ctr">
              <a:lnSpc>
                <a:spcPct val="150000"/>
              </a:lnSpc>
            </a:pPr>
            <a:r>
              <a:rPr lang="en-US" sz="1000" b="1" u="sng" dirty="0" smtClean="0">
                <a:solidFill>
                  <a:srgbClr val="9510E4"/>
                </a:solidFill>
                <a:latin typeface="Lato" panose="020F0502020204030203" pitchFamily="34" charset="0"/>
              </a:rPr>
              <a:t>Info</a:t>
            </a:r>
          </a:p>
          <a:p>
            <a:pPr algn="ctr">
              <a:lnSpc>
                <a:spcPct val="150000"/>
              </a:lnSpc>
            </a:pPr>
            <a:r>
              <a:rPr lang="en-US" sz="1000" b="1" u="sng" dirty="0">
                <a:solidFill>
                  <a:srgbClr val="9510E4"/>
                </a:solidFill>
                <a:latin typeface="Lato" panose="020F0502020204030203" pitchFamily="34" charset="0"/>
              </a:rPr>
              <a:t>Community Update</a:t>
            </a:r>
          </a:p>
          <a:p>
            <a:pPr algn="ctr">
              <a:lnSpc>
                <a:spcPct val="150000"/>
              </a:lnSpc>
            </a:pPr>
            <a:r>
              <a:rPr lang="en-US" sz="1000" b="1" dirty="0" smtClean="0">
                <a:solidFill>
                  <a:srgbClr val="506445"/>
                </a:solidFill>
                <a:latin typeface="Lato" panose="020F0502020204030203" pitchFamily="34" charset="0"/>
              </a:rPr>
              <a:t>Ask AI</a:t>
            </a:r>
            <a:r>
              <a:rPr lang="en-US" sz="1000" b="1" dirty="0" smtClean="0">
                <a:solidFill>
                  <a:srgbClr val="9510E4"/>
                </a:solidFill>
                <a:latin typeface="Lato" panose="020F0502020204030203" pitchFamily="34" charset="0"/>
              </a:rPr>
              <a:t> </a:t>
            </a:r>
            <a:endParaRPr lang="en-AU" sz="1000" dirty="0"/>
          </a:p>
        </p:txBody>
      </p:sp>
      <p:sp>
        <p:nvSpPr>
          <p:cNvPr id="13" name="TextBox 12"/>
          <p:cNvSpPr txBox="1"/>
          <p:nvPr/>
        </p:nvSpPr>
        <p:spPr>
          <a:xfrm>
            <a:off x="2619136" y="563289"/>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85436" y="277320"/>
            <a:ext cx="778707" cy="778707"/>
          </a:xfrm>
          <a:prstGeom prst="rect">
            <a:avLst/>
          </a:prstGeom>
        </p:spPr>
      </p:pic>
      <p:sp>
        <p:nvSpPr>
          <p:cNvPr id="15" name="TextBox 14"/>
          <p:cNvSpPr txBox="1"/>
          <p:nvPr/>
        </p:nvSpPr>
        <p:spPr>
          <a:xfrm>
            <a:off x="2085969" y="930865"/>
            <a:ext cx="2813829" cy="369332"/>
          </a:xfrm>
          <a:prstGeom prst="rect">
            <a:avLst/>
          </a:prstGeom>
          <a:noFill/>
        </p:spPr>
        <p:txBody>
          <a:bodyPr wrap="square" rtlCol="0">
            <a:spAutoFit/>
          </a:bodyPr>
          <a:lstStyle/>
          <a:p>
            <a:r>
              <a:rPr lang="en-US" b="1" dirty="0" smtClean="0">
                <a:solidFill>
                  <a:schemeClr val="tx1">
                    <a:lumMod val="65000"/>
                    <a:lumOff val="35000"/>
                  </a:schemeClr>
                </a:solidFill>
                <a:latin typeface="Comfortaa" pitchFamily="2" charset="0"/>
              </a:rPr>
              <a:t>Welcome John</a:t>
            </a:r>
            <a:endParaRPr lang="en-AU" b="1" dirty="0">
              <a:solidFill>
                <a:schemeClr val="tx1">
                  <a:lumMod val="65000"/>
                  <a:lumOff val="35000"/>
                </a:schemeClr>
              </a:solidFill>
              <a:latin typeface="Comfortaa" pitchFamily="2" charset="0"/>
            </a:endParaRPr>
          </a:p>
        </p:txBody>
      </p:sp>
    </p:spTree>
    <p:extLst>
      <p:ext uri="{BB962C8B-B14F-4D97-AF65-F5344CB8AC3E}">
        <p14:creationId xmlns:p14="http://schemas.microsoft.com/office/powerpoint/2010/main" val="1824671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p:cNvPicPr>
            <a:picLocks noChangeAspect="1"/>
          </p:cNvPicPr>
          <p:nvPr/>
        </p:nvPicPr>
        <p:blipFill>
          <a:blip r:embed="rId2"/>
          <a:stretch>
            <a:fillRect/>
          </a:stretch>
        </p:blipFill>
        <p:spPr>
          <a:xfrm>
            <a:off x="8638068" y="5326364"/>
            <a:ext cx="2969379" cy="287717"/>
          </a:xfrm>
          <a:prstGeom prst="rect">
            <a:avLst/>
          </a:prstGeom>
        </p:spPr>
      </p:pic>
      <p:grpSp>
        <p:nvGrpSpPr>
          <p:cNvPr id="5" name="Group 4"/>
          <p:cNvGrpSpPr/>
          <p:nvPr/>
        </p:nvGrpSpPr>
        <p:grpSpPr>
          <a:xfrm>
            <a:off x="773439" y="0"/>
            <a:ext cx="3374571" cy="6858000"/>
            <a:chOff x="8817429" y="0"/>
            <a:chExt cx="3374571" cy="6858000"/>
          </a:xfrm>
        </p:grpSpPr>
        <p:grpSp>
          <p:nvGrpSpPr>
            <p:cNvPr id="6" name="Group 5"/>
            <p:cNvGrpSpPr/>
            <p:nvPr/>
          </p:nvGrpSpPr>
          <p:grpSpPr>
            <a:xfrm>
              <a:off x="8817429" y="0"/>
              <a:ext cx="3374571" cy="6858000"/>
              <a:chOff x="6333672" y="0"/>
              <a:chExt cx="3374571" cy="685800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13" name="Freeform 12"/>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7" name="TextBox 6"/>
            <p:cNvSpPr txBox="1"/>
            <p:nvPr/>
          </p:nvSpPr>
          <p:spPr>
            <a:xfrm>
              <a:off x="9242697" y="584492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8" name="TextBox 7"/>
            <p:cNvSpPr txBox="1"/>
            <p:nvPr/>
          </p:nvSpPr>
          <p:spPr>
            <a:xfrm>
              <a:off x="10621917" y="5845937"/>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Explore</a:t>
              </a:r>
            </a:p>
          </p:txBody>
        </p:sp>
        <p:sp>
          <p:nvSpPr>
            <p:cNvPr id="9" name="TextBox 8"/>
            <p:cNvSpPr txBox="1"/>
            <p:nvPr/>
          </p:nvSpPr>
          <p:spPr>
            <a:xfrm>
              <a:off x="11300097" y="5844921"/>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Profile</a:t>
              </a:r>
            </a:p>
          </p:txBody>
        </p:sp>
        <p:sp>
          <p:nvSpPr>
            <p:cNvPr id="10" name="Oval 9"/>
            <p:cNvSpPr/>
            <p:nvPr/>
          </p:nvSpPr>
          <p:spPr>
            <a:xfrm>
              <a:off x="10115282" y="586016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11" name="TextBox 10"/>
            <p:cNvSpPr txBox="1"/>
            <p:nvPr/>
          </p:nvSpPr>
          <p:spPr>
            <a:xfrm>
              <a:off x="9920877" y="584486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sp>
        <p:nvSpPr>
          <p:cNvPr id="14" name="TextBox 13"/>
          <p:cNvSpPr txBox="1"/>
          <p:nvPr/>
        </p:nvSpPr>
        <p:spPr>
          <a:xfrm rot="16200000">
            <a:off x="-3045810" y="3044278"/>
            <a:ext cx="6858000" cy="769441"/>
          </a:xfrm>
          <a:prstGeom prst="rect">
            <a:avLst/>
          </a:prstGeom>
          <a:noFill/>
        </p:spPr>
        <p:txBody>
          <a:bodyPr wrap="square" rtlCol="0">
            <a:spAutoFit/>
          </a:bodyPr>
          <a:lstStyle/>
          <a:p>
            <a:r>
              <a:rPr lang="en-US" sz="4400" b="1" dirty="0" smtClean="0"/>
              <a:t>User Profile</a:t>
            </a:r>
            <a:endParaRPr lang="en-AU" sz="4400" b="1" dirty="0"/>
          </a:p>
        </p:txBody>
      </p:sp>
      <p:sp>
        <p:nvSpPr>
          <p:cNvPr id="15" name="TextBox 14"/>
          <p:cNvSpPr txBox="1"/>
          <p:nvPr/>
        </p:nvSpPr>
        <p:spPr>
          <a:xfrm>
            <a:off x="1626667" y="624957"/>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2967" y="338988"/>
            <a:ext cx="778707" cy="778707"/>
          </a:xfrm>
          <a:prstGeom prst="rect">
            <a:avLst/>
          </a:prstGeom>
        </p:spPr>
      </p:pic>
      <p:sp>
        <p:nvSpPr>
          <p:cNvPr id="17" name="TextBox 16"/>
          <p:cNvSpPr txBox="1"/>
          <p:nvPr/>
        </p:nvSpPr>
        <p:spPr>
          <a:xfrm>
            <a:off x="1093500" y="992533"/>
            <a:ext cx="2813829" cy="369332"/>
          </a:xfrm>
          <a:prstGeom prst="rect">
            <a:avLst/>
          </a:prstGeom>
          <a:noFill/>
        </p:spPr>
        <p:txBody>
          <a:bodyPr wrap="square" rtlCol="0">
            <a:spAutoFit/>
          </a:bodyPr>
          <a:lstStyle/>
          <a:p>
            <a:r>
              <a:rPr lang="en-US" b="1" dirty="0" smtClean="0">
                <a:solidFill>
                  <a:schemeClr val="tx1">
                    <a:lumMod val="65000"/>
                    <a:lumOff val="35000"/>
                  </a:schemeClr>
                </a:solidFill>
                <a:latin typeface="Comfortaa" pitchFamily="2" charset="0"/>
              </a:rPr>
              <a:t>Welcome John</a:t>
            </a:r>
            <a:endParaRPr lang="en-AU" b="1" dirty="0">
              <a:solidFill>
                <a:schemeClr val="tx1">
                  <a:lumMod val="65000"/>
                  <a:lumOff val="35000"/>
                </a:schemeClr>
              </a:solidFill>
              <a:latin typeface="Comfortaa" pitchFamily="2" charset="0"/>
            </a:endParaRPr>
          </a:p>
        </p:txBody>
      </p:sp>
      <p:pic>
        <p:nvPicPr>
          <p:cNvPr id="19" name="Picture 18"/>
          <p:cNvPicPr>
            <a:picLocks noChangeAspect="1"/>
          </p:cNvPicPr>
          <p:nvPr/>
        </p:nvPicPr>
        <p:blipFill>
          <a:blip r:embed="rId5"/>
          <a:stretch>
            <a:fillRect/>
          </a:stretch>
        </p:blipFill>
        <p:spPr>
          <a:xfrm>
            <a:off x="2840602" y="1964662"/>
            <a:ext cx="352474" cy="285790"/>
          </a:xfrm>
          <a:prstGeom prst="rect">
            <a:avLst/>
          </a:prstGeom>
        </p:spPr>
      </p:pic>
      <p:sp>
        <p:nvSpPr>
          <p:cNvPr id="4" name="TextBox 3"/>
          <p:cNvSpPr txBox="1"/>
          <p:nvPr/>
        </p:nvSpPr>
        <p:spPr>
          <a:xfrm>
            <a:off x="1066625" y="2277071"/>
            <a:ext cx="2678938" cy="3616375"/>
          </a:xfrm>
          <a:prstGeom prst="rect">
            <a:avLst/>
          </a:prstGeom>
          <a:noFill/>
        </p:spPr>
        <p:txBody>
          <a:bodyPr wrap="none" rtlCol="0">
            <a:spAutoFit/>
          </a:bodyPr>
          <a:lstStyle/>
          <a:p>
            <a:r>
              <a:rPr lang="en-US" sz="1200" b="1" dirty="0" smtClean="0">
                <a:solidFill>
                  <a:srgbClr val="506445"/>
                </a:solidFill>
                <a:latin typeface="Lato" panose="020F0502020204030203" pitchFamily="34" charset="0"/>
              </a:rPr>
              <a:t>Name:   </a:t>
            </a:r>
            <a:r>
              <a:rPr lang="en-US" sz="1200" dirty="0" smtClean="0">
                <a:solidFill>
                  <a:srgbClr val="506445"/>
                </a:solidFill>
                <a:latin typeface="Lato" panose="020F0502020204030203" pitchFamily="34" charset="0"/>
              </a:rPr>
              <a:t>John Doe</a:t>
            </a:r>
            <a:endParaRPr lang="en-US" sz="1200" dirty="0">
              <a:solidFill>
                <a:srgbClr val="506445"/>
              </a:solidFill>
              <a:latin typeface="Lato" panose="020F0502020204030203" pitchFamily="34" charset="0"/>
            </a:endParaRPr>
          </a:p>
          <a:p>
            <a:endParaRPr lang="en-US" sz="1200" b="1" dirty="0" smtClean="0">
              <a:solidFill>
                <a:srgbClr val="506445"/>
              </a:solidFill>
              <a:latin typeface="Lato" panose="020F0502020204030203" pitchFamily="34" charset="0"/>
            </a:endParaRPr>
          </a:p>
          <a:p>
            <a:r>
              <a:rPr lang="en-US" sz="1200" b="1" dirty="0" smtClean="0">
                <a:solidFill>
                  <a:srgbClr val="506445"/>
                </a:solidFill>
                <a:latin typeface="Lato" panose="020F0502020204030203" pitchFamily="34" charset="0"/>
              </a:rPr>
              <a:t>Email:    </a:t>
            </a:r>
            <a:r>
              <a:rPr lang="en-US" sz="1200" u="sng" dirty="0" smtClean="0">
                <a:solidFill>
                  <a:srgbClr val="506445"/>
                </a:solidFill>
                <a:latin typeface="Lato" panose="020F0502020204030203" pitchFamily="34" charset="0"/>
              </a:rPr>
              <a:t>john@micro2move.com</a:t>
            </a:r>
            <a:endParaRPr lang="en-US" sz="1200" u="sng" dirty="0">
              <a:solidFill>
                <a:srgbClr val="506445"/>
              </a:solidFill>
              <a:latin typeface="Lato" panose="020F0502020204030203" pitchFamily="34" charset="0"/>
            </a:endParaRPr>
          </a:p>
          <a:p>
            <a:endParaRPr lang="en-US" sz="1200" b="1" dirty="0" smtClean="0">
              <a:solidFill>
                <a:srgbClr val="506445"/>
              </a:solidFill>
              <a:latin typeface="Lato" panose="020F0502020204030203" pitchFamily="34" charset="0"/>
            </a:endParaRPr>
          </a:p>
          <a:p>
            <a:r>
              <a:rPr lang="en-US" sz="1200" b="1" dirty="0" smtClean="0">
                <a:solidFill>
                  <a:srgbClr val="506445"/>
                </a:solidFill>
                <a:latin typeface="Lato" panose="020F0502020204030203" pitchFamily="34" charset="0"/>
              </a:rPr>
              <a:t>Bikes Listed:</a:t>
            </a:r>
          </a:p>
          <a:p>
            <a:endParaRPr lang="en-US" sz="500" b="1" dirty="0" smtClean="0">
              <a:solidFill>
                <a:srgbClr val="506445"/>
              </a:solidFill>
              <a:latin typeface="Lato" panose="020F0502020204030203" pitchFamily="34" charset="0"/>
            </a:endParaRPr>
          </a:p>
          <a:p>
            <a:r>
              <a:rPr lang="en-US" sz="1200" dirty="0">
                <a:solidFill>
                  <a:srgbClr val="506445"/>
                </a:solidFill>
                <a:latin typeface="Lato" panose="020F0502020204030203" pitchFamily="34" charset="0"/>
              </a:rPr>
              <a:t> </a:t>
            </a:r>
            <a:r>
              <a:rPr lang="en-US" sz="1200" dirty="0" smtClean="0">
                <a:solidFill>
                  <a:srgbClr val="506445"/>
                </a:solidFill>
                <a:latin typeface="Lato" panose="020F0502020204030203" pitchFamily="34" charset="0"/>
              </a:rPr>
              <a:t>   Listed Bikes:             5</a:t>
            </a:r>
          </a:p>
          <a:p>
            <a:r>
              <a:rPr lang="en-US" sz="1200" dirty="0" smtClean="0">
                <a:solidFill>
                  <a:srgbClr val="506445"/>
                </a:solidFill>
                <a:latin typeface="Lato" panose="020F0502020204030203" pitchFamily="34" charset="0"/>
              </a:rPr>
              <a:t>    Renter Ratings:                             (71)</a:t>
            </a:r>
          </a:p>
          <a:p>
            <a:endParaRPr lang="en-US" sz="1200" b="1" dirty="0" smtClean="0">
              <a:solidFill>
                <a:srgbClr val="506445"/>
              </a:solidFill>
              <a:latin typeface="Lato" panose="020F0502020204030203" pitchFamily="34" charset="0"/>
            </a:endParaRPr>
          </a:p>
          <a:p>
            <a:r>
              <a:rPr lang="en-US" sz="1200" b="1" dirty="0" smtClean="0">
                <a:solidFill>
                  <a:srgbClr val="506445"/>
                </a:solidFill>
                <a:latin typeface="Lato" panose="020F0502020204030203" pitchFamily="34" charset="0"/>
              </a:rPr>
              <a:t>Bikes Rented:</a:t>
            </a:r>
          </a:p>
          <a:p>
            <a:endParaRPr lang="en-US" sz="200" b="1" dirty="0" smtClean="0">
              <a:solidFill>
                <a:srgbClr val="506445"/>
              </a:solidFill>
              <a:latin typeface="Lato" panose="020F0502020204030203" pitchFamily="34" charset="0"/>
            </a:endParaRPr>
          </a:p>
          <a:p>
            <a:r>
              <a:rPr lang="en-US" sz="1200" b="1" dirty="0" smtClean="0">
                <a:solidFill>
                  <a:srgbClr val="506445"/>
                </a:solidFill>
                <a:latin typeface="Lato" panose="020F0502020204030203" pitchFamily="34" charset="0"/>
              </a:rPr>
              <a:t>    </a:t>
            </a:r>
            <a:r>
              <a:rPr lang="en-US" sz="1200" dirty="0" smtClean="0">
                <a:solidFill>
                  <a:srgbClr val="506445"/>
                </a:solidFill>
                <a:latin typeface="Lato" panose="020F0502020204030203" pitchFamily="34" charset="0"/>
              </a:rPr>
              <a:t>Owner </a:t>
            </a:r>
            <a:r>
              <a:rPr lang="en-US" sz="1200" dirty="0">
                <a:solidFill>
                  <a:srgbClr val="506445"/>
                </a:solidFill>
                <a:latin typeface="Lato" panose="020F0502020204030203" pitchFamily="34" charset="0"/>
              </a:rPr>
              <a:t>R</a:t>
            </a:r>
            <a:r>
              <a:rPr lang="en-US" sz="1200" dirty="0" smtClean="0">
                <a:solidFill>
                  <a:srgbClr val="506445"/>
                </a:solidFill>
                <a:latin typeface="Lato" panose="020F0502020204030203" pitchFamily="34" charset="0"/>
              </a:rPr>
              <a:t>atings:                           (12)  </a:t>
            </a:r>
          </a:p>
          <a:p>
            <a:endParaRPr lang="en-US" sz="1200" b="1" dirty="0">
              <a:solidFill>
                <a:srgbClr val="506445"/>
              </a:solidFill>
              <a:latin typeface="Lato" panose="020F0502020204030203" pitchFamily="34" charset="0"/>
            </a:endParaRPr>
          </a:p>
          <a:p>
            <a:r>
              <a:rPr lang="en-US" sz="1200" b="1" dirty="0" smtClean="0">
                <a:solidFill>
                  <a:srgbClr val="506445"/>
                </a:solidFill>
                <a:latin typeface="Lato" panose="020F0502020204030203" pitchFamily="34" charset="0"/>
              </a:rPr>
              <a:t>Joined micro2move on: </a:t>
            </a:r>
            <a:r>
              <a:rPr lang="en-US" sz="1200" dirty="0" smtClean="0">
                <a:solidFill>
                  <a:srgbClr val="506445"/>
                </a:solidFill>
                <a:latin typeface="Lato" panose="020F0502020204030203" pitchFamily="34" charset="0"/>
              </a:rPr>
              <a:t>21 Jan, 2026</a:t>
            </a:r>
            <a:endParaRPr lang="en-US" sz="1200" b="1" dirty="0" smtClean="0">
              <a:solidFill>
                <a:srgbClr val="506445"/>
              </a:solidFill>
              <a:latin typeface="Lato" panose="020F0502020204030203" pitchFamily="34" charset="0"/>
            </a:endParaRPr>
          </a:p>
          <a:p>
            <a:endParaRPr lang="en-US" sz="1200" b="1" dirty="0">
              <a:solidFill>
                <a:schemeClr val="bg1">
                  <a:lumMod val="50000"/>
                </a:schemeClr>
              </a:solidFill>
              <a:latin typeface="Lato" panose="020F0502020204030203" pitchFamily="34" charset="0"/>
            </a:endParaRPr>
          </a:p>
          <a:p>
            <a:r>
              <a:rPr lang="en-US" sz="1200" b="1" u="sng" dirty="0">
                <a:solidFill>
                  <a:srgbClr val="9510E4"/>
                </a:solidFill>
                <a:latin typeface="Lato" panose="020F0502020204030203" pitchFamily="34" charset="0"/>
              </a:rPr>
              <a:t>Community </a:t>
            </a:r>
            <a:r>
              <a:rPr lang="en-US" sz="1200" b="1" u="sng" dirty="0">
                <a:solidFill>
                  <a:srgbClr val="9510E4"/>
                </a:solidFill>
                <a:latin typeface="Lato" panose="020F0502020204030203" pitchFamily="34" charset="0"/>
              </a:rPr>
              <a:t>Activity </a:t>
            </a:r>
            <a:r>
              <a:rPr lang="en-US" sz="1200" b="1" dirty="0">
                <a:solidFill>
                  <a:srgbClr val="9510E4"/>
                </a:solidFill>
                <a:latin typeface="Lato" panose="020F0502020204030203" pitchFamily="34" charset="0"/>
              </a:rPr>
              <a:t>  </a:t>
            </a:r>
            <a:r>
              <a:rPr lang="en-US" sz="1200" b="1" dirty="0" smtClean="0">
                <a:solidFill>
                  <a:srgbClr val="9510E4"/>
                </a:solidFill>
                <a:latin typeface="Lato" panose="020F0502020204030203" pitchFamily="34" charset="0"/>
              </a:rPr>
              <a:t>       👥</a:t>
            </a:r>
          </a:p>
          <a:p>
            <a:endParaRPr lang="en-US" sz="1200" b="1" dirty="0">
              <a:solidFill>
                <a:srgbClr val="9510E4"/>
              </a:solidFill>
              <a:latin typeface="Lato" panose="020F0502020204030203" pitchFamily="34" charset="0"/>
            </a:endParaRPr>
          </a:p>
          <a:p>
            <a:r>
              <a:rPr lang="en-US" sz="1200" b="1" u="sng" dirty="0" smtClean="0">
                <a:solidFill>
                  <a:srgbClr val="9510E4"/>
                </a:solidFill>
                <a:latin typeface="Lato" panose="020F0502020204030203" pitchFamily="34" charset="0"/>
              </a:rPr>
              <a:t>In-App  Lessons</a:t>
            </a:r>
            <a:r>
              <a:rPr lang="en-US" sz="1200" b="1" dirty="0" smtClean="0">
                <a:solidFill>
                  <a:srgbClr val="9510E4"/>
                </a:solidFill>
                <a:latin typeface="Lato" panose="020F0502020204030203" pitchFamily="34" charset="0"/>
              </a:rPr>
              <a:t>           </a:t>
            </a:r>
            <a:r>
              <a:rPr lang="en-AU" sz="1200" dirty="0">
                <a:solidFill>
                  <a:srgbClr val="9510E4"/>
                </a:solidFill>
              </a:rPr>
              <a:t>📖</a:t>
            </a:r>
            <a:endParaRPr lang="en-US" sz="1200" b="1" dirty="0" smtClean="0">
              <a:solidFill>
                <a:srgbClr val="9510E4"/>
              </a:solidFill>
              <a:latin typeface="Lato" panose="020F0502020204030203" pitchFamily="34" charset="0"/>
            </a:endParaRPr>
          </a:p>
          <a:p>
            <a:endParaRPr lang="en-US" sz="1200" b="1" dirty="0" smtClean="0">
              <a:solidFill>
                <a:srgbClr val="9510E4"/>
              </a:solidFill>
              <a:latin typeface="Lato" panose="020F0502020204030203" pitchFamily="34" charset="0"/>
            </a:endParaRPr>
          </a:p>
          <a:p>
            <a:r>
              <a:rPr lang="en-US" sz="1200" b="1" dirty="0" smtClean="0">
                <a:solidFill>
                  <a:srgbClr val="9510E4"/>
                </a:solidFill>
                <a:latin typeface="Lato" panose="020F0502020204030203" pitchFamily="34" charset="0"/>
              </a:rPr>
              <a:t>Logout    </a:t>
            </a:r>
            <a:r>
              <a:rPr lang="en-AU" sz="1200" b="1" dirty="0">
                <a:solidFill>
                  <a:srgbClr val="9510E4"/>
                </a:solidFill>
                <a:latin typeface="Lato" panose="020F0502020204030203" pitchFamily="34" charset="0"/>
              </a:rPr>
              <a:t>⭘⏻</a:t>
            </a:r>
            <a:endParaRPr lang="en-AU" sz="1200" b="1" dirty="0">
              <a:solidFill>
                <a:srgbClr val="9510E4"/>
              </a:solidFill>
              <a:latin typeface="Lato" panose="020F0502020204030203" pitchFamily="34" charset="0"/>
            </a:endParaRPr>
          </a:p>
        </p:txBody>
      </p:sp>
      <p:sp>
        <p:nvSpPr>
          <p:cNvPr id="23" name="Rectangle 22"/>
          <p:cNvSpPr/>
          <p:nvPr/>
        </p:nvSpPr>
        <p:spPr>
          <a:xfrm>
            <a:off x="1722120" y="5486400"/>
            <a:ext cx="190500" cy="236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5-Point Star 24"/>
          <p:cNvSpPr/>
          <p:nvPr/>
        </p:nvSpPr>
        <p:spPr>
          <a:xfrm>
            <a:off x="2434881" y="3530850"/>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5-Point Star 25"/>
          <p:cNvSpPr/>
          <p:nvPr/>
        </p:nvSpPr>
        <p:spPr>
          <a:xfrm>
            <a:off x="2581616" y="3531060"/>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5-Point Star 26"/>
          <p:cNvSpPr/>
          <p:nvPr/>
        </p:nvSpPr>
        <p:spPr>
          <a:xfrm>
            <a:off x="2724827" y="3530745"/>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5-Point Star 27"/>
          <p:cNvSpPr/>
          <p:nvPr/>
        </p:nvSpPr>
        <p:spPr>
          <a:xfrm>
            <a:off x="2871562" y="3530955"/>
            <a:ext cx="108000" cy="108000"/>
          </a:xfrm>
          <a:prstGeom prst="star5">
            <a:avLst/>
          </a:prstGeom>
          <a:no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5-Point Star 28"/>
          <p:cNvSpPr/>
          <p:nvPr/>
        </p:nvSpPr>
        <p:spPr>
          <a:xfrm>
            <a:off x="3016012" y="3532284"/>
            <a:ext cx="108000" cy="108000"/>
          </a:xfrm>
          <a:prstGeom prst="star5">
            <a:avLst/>
          </a:prstGeom>
          <a:no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5-Point Star 29"/>
          <p:cNvSpPr/>
          <p:nvPr/>
        </p:nvSpPr>
        <p:spPr>
          <a:xfrm>
            <a:off x="2389161" y="4117590"/>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5-Point Star 31"/>
          <p:cNvSpPr/>
          <p:nvPr/>
        </p:nvSpPr>
        <p:spPr>
          <a:xfrm>
            <a:off x="2535896" y="4117800"/>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5-Point Star 32"/>
          <p:cNvSpPr/>
          <p:nvPr/>
        </p:nvSpPr>
        <p:spPr>
          <a:xfrm>
            <a:off x="2679107" y="4117485"/>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5-Point Star 33"/>
          <p:cNvSpPr/>
          <p:nvPr/>
        </p:nvSpPr>
        <p:spPr>
          <a:xfrm>
            <a:off x="2825842" y="4117695"/>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5-Point Star 34"/>
          <p:cNvSpPr/>
          <p:nvPr/>
        </p:nvSpPr>
        <p:spPr>
          <a:xfrm>
            <a:off x="2970292" y="4119024"/>
            <a:ext cx="108000" cy="108000"/>
          </a:xfrm>
          <a:prstGeom prst="star5">
            <a:avLst/>
          </a:prstGeom>
          <a:no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6" name="Picture 35"/>
          <p:cNvPicPr>
            <a:picLocks noChangeAspect="1"/>
          </p:cNvPicPr>
          <p:nvPr/>
        </p:nvPicPr>
        <p:blipFill>
          <a:blip r:embed="rId6"/>
          <a:stretch>
            <a:fillRect/>
          </a:stretch>
        </p:blipFill>
        <p:spPr>
          <a:xfrm>
            <a:off x="1454435" y="1412391"/>
            <a:ext cx="964027" cy="875313"/>
          </a:xfrm>
          <a:prstGeom prst="rect">
            <a:avLst/>
          </a:prstGeom>
        </p:spPr>
      </p:pic>
      <p:pic>
        <p:nvPicPr>
          <p:cNvPr id="18" name="Picture 17"/>
          <p:cNvPicPr>
            <a:picLocks noChangeAspect="1"/>
          </p:cNvPicPr>
          <p:nvPr/>
        </p:nvPicPr>
        <p:blipFill>
          <a:blip r:embed="rId7"/>
          <a:srcRect t="61" r="1316"/>
          <a:stretch>
            <a:fillRect/>
          </a:stretch>
        </p:blipFill>
        <p:spPr>
          <a:xfrm>
            <a:off x="2039541" y="1466518"/>
            <a:ext cx="785267" cy="795253"/>
          </a:xfrm>
          <a:custGeom>
            <a:avLst/>
            <a:gdLst>
              <a:gd name="connsiteX0" fmla="*/ 691700 w 1391148"/>
              <a:gd name="connsiteY0" fmla="*/ 0 h 1408839"/>
              <a:gd name="connsiteX1" fmla="*/ 1391148 w 1391148"/>
              <a:gd name="connsiteY1" fmla="*/ 705723 h 1408839"/>
              <a:gd name="connsiteX2" fmla="*/ 832663 w 1391148"/>
              <a:gd name="connsiteY2" fmla="*/ 1397108 h 1408839"/>
              <a:gd name="connsiteX3" fmla="*/ 717331 w 1391148"/>
              <a:gd name="connsiteY3" fmla="*/ 1408839 h 1408839"/>
              <a:gd name="connsiteX4" fmla="*/ 666069 w 1391148"/>
              <a:gd name="connsiteY4" fmla="*/ 1408839 h 1408839"/>
              <a:gd name="connsiteX5" fmla="*/ 550737 w 1391148"/>
              <a:gd name="connsiteY5" fmla="*/ 1397108 h 1408839"/>
              <a:gd name="connsiteX6" fmla="*/ 6462 w 1391148"/>
              <a:gd name="connsiteY6" fmla="*/ 847951 h 1408839"/>
              <a:gd name="connsiteX7" fmla="*/ 0 w 1391148"/>
              <a:gd name="connsiteY7" fmla="*/ 783271 h 1408839"/>
              <a:gd name="connsiteX8" fmla="*/ 0 w 1391148"/>
              <a:gd name="connsiteY8" fmla="*/ 628175 h 1408839"/>
              <a:gd name="connsiteX9" fmla="*/ 6462 w 1391148"/>
              <a:gd name="connsiteY9" fmla="*/ 563495 h 1408839"/>
              <a:gd name="connsiteX10" fmla="*/ 691700 w 1391148"/>
              <a:gd name="connsiteY10" fmla="*/ 0 h 140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1148" h="1408839">
                <a:moveTo>
                  <a:pt x="691700" y="0"/>
                </a:moveTo>
                <a:cubicBezTo>
                  <a:pt x="1077994" y="0"/>
                  <a:pt x="1391148" y="315963"/>
                  <a:pt x="1391148" y="705723"/>
                </a:cubicBezTo>
                <a:cubicBezTo>
                  <a:pt x="1391148" y="1046763"/>
                  <a:pt x="1151389" y="1331302"/>
                  <a:pt x="832663" y="1397108"/>
                </a:cubicBezTo>
                <a:lnTo>
                  <a:pt x="717331" y="1408839"/>
                </a:lnTo>
                <a:lnTo>
                  <a:pt x="666069" y="1408839"/>
                </a:lnTo>
                <a:lnTo>
                  <a:pt x="550737" y="1397108"/>
                </a:lnTo>
                <a:cubicBezTo>
                  <a:pt x="277543" y="1340703"/>
                  <a:pt x="62366" y="1123596"/>
                  <a:pt x="6462" y="847951"/>
                </a:cubicBezTo>
                <a:lnTo>
                  <a:pt x="0" y="783271"/>
                </a:lnTo>
                <a:lnTo>
                  <a:pt x="0" y="628175"/>
                </a:lnTo>
                <a:lnTo>
                  <a:pt x="6462" y="563495"/>
                </a:lnTo>
                <a:cubicBezTo>
                  <a:pt x="71683" y="241909"/>
                  <a:pt x="353693" y="0"/>
                  <a:pt x="691700" y="0"/>
                </a:cubicBezTo>
                <a:close/>
              </a:path>
            </a:pathLst>
          </a:custGeom>
        </p:spPr>
      </p:pic>
      <p:pic>
        <p:nvPicPr>
          <p:cNvPr id="38" name="Picture 37"/>
          <p:cNvPicPr>
            <a:picLocks noChangeAspect="1"/>
          </p:cNvPicPr>
          <p:nvPr/>
        </p:nvPicPr>
        <p:blipFill rotWithShape="1">
          <a:blip r:embed="rId8"/>
          <a:srcRect b="29862"/>
          <a:stretch/>
        </p:blipFill>
        <p:spPr>
          <a:xfrm>
            <a:off x="4845128" y="1322075"/>
            <a:ext cx="2752012" cy="4380998"/>
          </a:xfrm>
          <a:prstGeom prst="rect">
            <a:avLst/>
          </a:prstGeom>
        </p:spPr>
      </p:pic>
      <p:grpSp>
        <p:nvGrpSpPr>
          <p:cNvPr id="39" name="Group 38"/>
          <p:cNvGrpSpPr/>
          <p:nvPr/>
        </p:nvGrpSpPr>
        <p:grpSpPr>
          <a:xfrm>
            <a:off x="4552348" y="-2"/>
            <a:ext cx="3374571" cy="6858000"/>
            <a:chOff x="8817429" y="0"/>
            <a:chExt cx="3374571" cy="6858000"/>
          </a:xfrm>
        </p:grpSpPr>
        <p:grpSp>
          <p:nvGrpSpPr>
            <p:cNvPr id="40" name="Group 39"/>
            <p:cNvGrpSpPr/>
            <p:nvPr/>
          </p:nvGrpSpPr>
          <p:grpSpPr>
            <a:xfrm>
              <a:off x="8817429" y="0"/>
              <a:ext cx="3374571" cy="6858000"/>
              <a:chOff x="6333672" y="0"/>
              <a:chExt cx="3374571" cy="6858000"/>
            </a:xfrm>
          </p:grpSpPr>
          <p:pic>
            <p:nvPicPr>
              <p:cNvPr id="46" name="Picture 45"/>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47" name="Freeform 46"/>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1" name="TextBox 40"/>
            <p:cNvSpPr txBox="1"/>
            <p:nvPr/>
          </p:nvSpPr>
          <p:spPr>
            <a:xfrm>
              <a:off x="9242697" y="584492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42" name="TextBox 41"/>
            <p:cNvSpPr txBox="1"/>
            <p:nvPr/>
          </p:nvSpPr>
          <p:spPr>
            <a:xfrm>
              <a:off x="10621917" y="5845937"/>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Explore</a:t>
              </a:r>
            </a:p>
          </p:txBody>
        </p:sp>
        <p:sp>
          <p:nvSpPr>
            <p:cNvPr id="43" name="TextBox 42"/>
            <p:cNvSpPr txBox="1"/>
            <p:nvPr/>
          </p:nvSpPr>
          <p:spPr>
            <a:xfrm>
              <a:off x="11300097" y="5844921"/>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Profile</a:t>
              </a:r>
            </a:p>
          </p:txBody>
        </p:sp>
        <p:sp>
          <p:nvSpPr>
            <p:cNvPr id="44" name="Oval 43"/>
            <p:cNvSpPr/>
            <p:nvPr/>
          </p:nvSpPr>
          <p:spPr>
            <a:xfrm>
              <a:off x="10115282" y="586016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45" name="TextBox 44"/>
            <p:cNvSpPr txBox="1"/>
            <p:nvPr/>
          </p:nvSpPr>
          <p:spPr>
            <a:xfrm>
              <a:off x="9920877" y="584486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sp>
        <p:nvSpPr>
          <p:cNvPr id="48" name="TextBox 47"/>
          <p:cNvSpPr txBox="1"/>
          <p:nvPr/>
        </p:nvSpPr>
        <p:spPr>
          <a:xfrm>
            <a:off x="5405576" y="624955"/>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pic>
        <p:nvPicPr>
          <p:cNvPr id="49" name="Picture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71876" y="338986"/>
            <a:ext cx="778707" cy="778707"/>
          </a:xfrm>
          <a:prstGeom prst="rect">
            <a:avLst/>
          </a:prstGeom>
        </p:spPr>
      </p:pic>
      <p:sp>
        <p:nvSpPr>
          <p:cNvPr id="50" name="TextBox 49"/>
          <p:cNvSpPr txBox="1"/>
          <p:nvPr/>
        </p:nvSpPr>
        <p:spPr>
          <a:xfrm>
            <a:off x="4872409" y="992531"/>
            <a:ext cx="2813829" cy="369332"/>
          </a:xfrm>
          <a:prstGeom prst="rect">
            <a:avLst/>
          </a:prstGeom>
          <a:noFill/>
        </p:spPr>
        <p:txBody>
          <a:bodyPr wrap="square" rtlCol="0">
            <a:spAutoFit/>
          </a:bodyPr>
          <a:lstStyle/>
          <a:p>
            <a:r>
              <a:rPr lang="en-US" b="1" dirty="0" smtClean="0">
                <a:solidFill>
                  <a:schemeClr val="tx1">
                    <a:lumMod val="65000"/>
                    <a:lumOff val="35000"/>
                  </a:schemeClr>
                </a:solidFill>
                <a:latin typeface="Comfortaa" pitchFamily="2" charset="0"/>
              </a:rPr>
              <a:t>Welcome John</a:t>
            </a:r>
            <a:endParaRPr lang="en-AU" b="1" dirty="0">
              <a:solidFill>
                <a:schemeClr val="tx1">
                  <a:lumMod val="65000"/>
                  <a:lumOff val="35000"/>
                </a:schemeClr>
              </a:solidFill>
              <a:latin typeface="Comfortaa" pitchFamily="2" charset="0"/>
            </a:endParaRPr>
          </a:p>
        </p:txBody>
      </p:sp>
      <p:grpSp>
        <p:nvGrpSpPr>
          <p:cNvPr id="51" name="Group 50"/>
          <p:cNvGrpSpPr/>
          <p:nvPr/>
        </p:nvGrpSpPr>
        <p:grpSpPr>
          <a:xfrm>
            <a:off x="8387278" y="0"/>
            <a:ext cx="3374571" cy="6858000"/>
            <a:chOff x="8817429" y="0"/>
            <a:chExt cx="3374571" cy="6858000"/>
          </a:xfrm>
        </p:grpSpPr>
        <p:grpSp>
          <p:nvGrpSpPr>
            <p:cNvPr id="52" name="Group 51"/>
            <p:cNvGrpSpPr/>
            <p:nvPr/>
          </p:nvGrpSpPr>
          <p:grpSpPr>
            <a:xfrm>
              <a:off x="8817429" y="0"/>
              <a:ext cx="3374571" cy="6858000"/>
              <a:chOff x="6333672" y="0"/>
              <a:chExt cx="3374571" cy="6858000"/>
            </a:xfrm>
          </p:grpSpPr>
          <p:pic>
            <p:nvPicPr>
              <p:cNvPr id="58" name="Picture 57"/>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59" name="Freeform 58"/>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3" name="TextBox 52"/>
            <p:cNvSpPr txBox="1"/>
            <p:nvPr/>
          </p:nvSpPr>
          <p:spPr>
            <a:xfrm>
              <a:off x="9242697" y="584492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54" name="TextBox 53"/>
            <p:cNvSpPr txBox="1"/>
            <p:nvPr/>
          </p:nvSpPr>
          <p:spPr>
            <a:xfrm>
              <a:off x="10621917" y="5845937"/>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Explore</a:t>
              </a:r>
            </a:p>
          </p:txBody>
        </p:sp>
        <p:sp>
          <p:nvSpPr>
            <p:cNvPr id="55" name="TextBox 54"/>
            <p:cNvSpPr txBox="1"/>
            <p:nvPr/>
          </p:nvSpPr>
          <p:spPr>
            <a:xfrm>
              <a:off x="11300097" y="5844921"/>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Profile</a:t>
              </a:r>
            </a:p>
          </p:txBody>
        </p:sp>
        <p:sp>
          <p:nvSpPr>
            <p:cNvPr id="56" name="Oval 55"/>
            <p:cNvSpPr/>
            <p:nvPr/>
          </p:nvSpPr>
          <p:spPr>
            <a:xfrm>
              <a:off x="10115282" y="586016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57" name="TextBox 56"/>
            <p:cNvSpPr txBox="1"/>
            <p:nvPr/>
          </p:nvSpPr>
          <p:spPr>
            <a:xfrm>
              <a:off x="9920877" y="584486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sp>
        <p:nvSpPr>
          <p:cNvPr id="60" name="Rounded Rectangle 59"/>
          <p:cNvSpPr/>
          <p:nvPr/>
        </p:nvSpPr>
        <p:spPr>
          <a:xfrm>
            <a:off x="5778693" y="2199999"/>
            <a:ext cx="1703310" cy="247835"/>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bg1"/>
                </a:solidFill>
                <a:latin typeface="Lato" panose="020F0502020204030203" pitchFamily="34" charset="0"/>
              </a:rPr>
              <a:t>Sign up</a:t>
            </a:r>
            <a:endParaRPr lang="en-AU" sz="2000" b="1" dirty="0">
              <a:solidFill>
                <a:schemeClr val="bg1"/>
              </a:solidFill>
              <a:latin typeface="Lato" panose="020F0502020204030203" pitchFamily="34" charset="0"/>
            </a:endParaRPr>
          </a:p>
        </p:txBody>
      </p:sp>
      <p:sp>
        <p:nvSpPr>
          <p:cNvPr id="61" name="Rounded Rectangle 60"/>
          <p:cNvSpPr/>
          <p:nvPr/>
        </p:nvSpPr>
        <p:spPr>
          <a:xfrm>
            <a:off x="5765209" y="4333599"/>
            <a:ext cx="1703310" cy="247835"/>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bg1"/>
                </a:solidFill>
                <a:latin typeface="Lato" panose="020F0502020204030203" pitchFamily="34" charset="0"/>
              </a:rPr>
              <a:t>Sign up</a:t>
            </a:r>
            <a:endParaRPr lang="en-AU" sz="2000" b="1" dirty="0">
              <a:solidFill>
                <a:schemeClr val="bg1"/>
              </a:solidFill>
              <a:latin typeface="Lato" panose="020F0502020204030203" pitchFamily="34" charset="0"/>
            </a:endParaRPr>
          </a:p>
        </p:txBody>
      </p:sp>
      <p:pic>
        <p:nvPicPr>
          <p:cNvPr id="62" name="Picture 61"/>
          <p:cNvPicPr>
            <a:picLocks noChangeAspect="1"/>
          </p:cNvPicPr>
          <p:nvPr/>
        </p:nvPicPr>
        <p:blipFill>
          <a:blip r:embed="rId9"/>
          <a:stretch>
            <a:fillRect/>
          </a:stretch>
        </p:blipFill>
        <p:spPr>
          <a:xfrm>
            <a:off x="8687714" y="1709194"/>
            <a:ext cx="2847904" cy="3670526"/>
          </a:xfrm>
          <a:prstGeom prst="rect">
            <a:avLst/>
          </a:prstGeom>
        </p:spPr>
      </p:pic>
      <p:sp>
        <p:nvSpPr>
          <p:cNvPr id="63" name="TextBox 62"/>
          <p:cNvSpPr txBox="1"/>
          <p:nvPr/>
        </p:nvSpPr>
        <p:spPr>
          <a:xfrm>
            <a:off x="9195654" y="636425"/>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61954" y="350456"/>
            <a:ext cx="778707" cy="778707"/>
          </a:xfrm>
          <a:prstGeom prst="rect">
            <a:avLst/>
          </a:prstGeom>
        </p:spPr>
      </p:pic>
      <p:sp>
        <p:nvSpPr>
          <p:cNvPr id="65" name="TextBox 64"/>
          <p:cNvSpPr txBox="1"/>
          <p:nvPr/>
        </p:nvSpPr>
        <p:spPr>
          <a:xfrm>
            <a:off x="8662487" y="1004001"/>
            <a:ext cx="2813829" cy="707886"/>
          </a:xfrm>
          <a:prstGeom prst="rect">
            <a:avLst/>
          </a:prstGeom>
          <a:noFill/>
        </p:spPr>
        <p:txBody>
          <a:bodyPr wrap="square" rtlCol="0">
            <a:spAutoFit/>
          </a:bodyPr>
          <a:lstStyle/>
          <a:p>
            <a:r>
              <a:rPr lang="en-US" b="1" dirty="0" smtClean="0">
                <a:solidFill>
                  <a:schemeClr val="tx1">
                    <a:lumMod val="65000"/>
                    <a:lumOff val="35000"/>
                  </a:schemeClr>
                </a:solidFill>
                <a:latin typeface="Comfortaa" pitchFamily="2" charset="0"/>
              </a:rPr>
              <a:t>Welcome John</a:t>
            </a:r>
          </a:p>
          <a:p>
            <a:endParaRPr lang="en-US" sz="400" b="1" dirty="0" smtClean="0">
              <a:solidFill>
                <a:schemeClr val="tx1">
                  <a:lumMod val="65000"/>
                  <a:lumOff val="35000"/>
                </a:schemeClr>
              </a:solidFill>
              <a:latin typeface="Lato" panose="020F0502020204030203" pitchFamily="34" charset="0"/>
            </a:endParaRPr>
          </a:p>
          <a:p>
            <a:r>
              <a:rPr lang="en-US" b="1" dirty="0" smtClean="0">
                <a:solidFill>
                  <a:schemeClr val="tx1">
                    <a:lumMod val="65000"/>
                    <a:lumOff val="35000"/>
                  </a:schemeClr>
                </a:solidFill>
                <a:latin typeface="Lato" panose="020F0502020204030203" pitchFamily="34" charset="0"/>
              </a:rPr>
              <a:t>In-App Lessons</a:t>
            </a:r>
            <a:endParaRPr lang="en-AU" b="1" dirty="0">
              <a:solidFill>
                <a:schemeClr val="tx1">
                  <a:lumMod val="65000"/>
                  <a:lumOff val="35000"/>
                </a:schemeClr>
              </a:solidFill>
              <a:latin typeface="Lato" panose="020F0502020204030203" pitchFamily="34" charset="0"/>
            </a:endParaRPr>
          </a:p>
        </p:txBody>
      </p:sp>
    </p:spTree>
    <p:extLst>
      <p:ext uri="{BB962C8B-B14F-4D97-AF65-F5344CB8AC3E}">
        <p14:creationId xmlns:p14="http://schemas.microsoft.com/office/powerpoint/2010/main" val="638575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480060" y="175260"/>
            <a:ext cx="10828020" cy="599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2" name="Group 1"/>
          <p:cNvGrpSpPr/>
          <p:nvPr/>
        </p:nvGrpSpPr>
        <p:grpSpPr>
          <a:xfrm>
            <a:off x="1767587" y="0"/>
            <a:ext cx="3374571" cy="6858000"/>
            <a:chOff x="4950097" y="0"/>
            <a:chExt cx="3374571" cy="6858000"/>
          </a:xfrm>
        </p:grpSpPr>
        <p:grpSp>
          <p:nvGrpSpPr>
            <p:cNvPr id="33" name="Group 32"/>
            <p:cNvGrpSpPr/>
            <p:nvPr/>
          </p:nvGrpSpPr>
          <p:grpSpPr>
            <a:xfrm>
              <a:off x="4950097" y="0"/>
              <a:ext cx="3374571" cy="6858000"/>
              <a:chOff x="6333672" y="0"/>
              <a:chExt cx="3374571" cy="6858000"/>
            </a:xfrm>
          </p:grpSpPr>
          <p:pic>
            <p:nvPicPr>
              <p:cNvPr id="36" name="Picture 35"/>
              <p:cNvPicPr>
                <a:picLocks noChangeAspect="1"/>
              </p:cNvPicPr>
              <p:nvPr/>
            </p:nvPicPr>
            <p:blipFill>
              <a:blip r:embed="rId2">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44" name="Freeform 43"/>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8" name="TextBox 37"/>
            <p:cNvSpPr txBox="1"/>
            <p:nvPr/>
          </p:nvSpPr>
          <p:spPr>
            <a:xfrm>
              <a:off x="5321859" y="5848701"/>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My Rides</a:t>
              </a:r>
            </a:p>
          </p:txBody>
        </p:sp>
        <p:sp>
          <p:nvSpPr>
            <p:cNvPr id="45" name="TextBox 44"/>
            <p:cNvSpPr txBox="1"/>
            <p:nvPr/>
          </p:nvSpPr>
          <p:spPr>
            <a:xfrm>
              <a:off x="6701079" y="5849717"/>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Explore</a:t>
              </a:r>
            </a:p>
          </p:txBody>
        </p:sp>
        <p:sp>
          <p:nvSpPr>
            <p:cNvPr id="46" name="TextBox 45"/>
            <p:cNvSpPr txBox="1"/>
            <p:nvPr/>
          </p:nvSpPr>
          <p:spPr>
            <a:xfrm>
              <a:off x="73792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8" name="Oval 7"/>
            <p:cNvSpPr/>
            <p:nvPr/>
          </p:nvSpPr>
          <p:spPr>
            <a:xfrm>
              <a:off x="6194444" y="586394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39" name="TextBox 38"/>
            <p:cNvSpPr txBox="1"/>
            <p:nvPr/>
          </p:nvSpPr>
          <p:spPr>
            <a:xfrm>
              <a:off x="6000039" y="584864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grpSp>
        <p:nvGrpSpPr>
          <p:cNvPr id="3" name="Group 2"/>
          <p:cNvGrpSpPr/>
          <p:nvPr/>
        </p:nvGrpSpPr>
        <p:grpSpPr>
          <a:xfrm>
            <a:off x="7049589" y="0"/>
            <a:ext cx="3374571" cy="6858000"/>
            <a:chOff x="8817429" y="0"/>
            <a:chExt cx="3374571" cy="6858000"/>
          </a:xfrm>
        </p:grpSpPr>
        <p:grpSp>
          <p:nvGrpSpPr>
            <p:cNvPr id="16" name="Group 15"/>
            <p:cNvGrpSpPr/>
            <p:nvPr/>
          </p:nvGrpSpPr>
          <p:grpSpPr>
            <a:xfrm>
              <a:off x="8817429" y="0"/>
              <a:ext cx="3374571" cy="6858000"/>
              <a:chOff x="6333672" y="0"/>
              <a:chExt cx="3374571" cy="685800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22" name="Freeform 21"/>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5" name="TextBox 24"/>
            <p:cNvSpPr txBox="1"/>
            <p:nvPr/>
          </p:nvSpPr>
          <p:spPr>
            <a:xfrm>
              <a:off x="9242697" y="584492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26" name="TextBox 25"/>
            <p:cNvSpPr txBox="1"/>
            <p:nvPr/>
          </p:nvSpPr>
          <p:spPr>
            <a:xfrm>
              <a:off x="10621917" y="5845937"/>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Explore</a:t>
              </a:r>
            </a:p>
          </p:txBody>
        </p:sp>
        <p:sp>
          <p:nvSpPr>
            <p:cNvPr id="27" name="TextBox 26"/>
            <p:cNvSpPr txBox="1"/>
            <p:nvPr/>
          </p:nvSpPr>
          <p:spPr>
            <a:xfrm>
              <a:off x="11300097" y="584492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28" name="Oval 27"/>
            <p:cNvSpPr/>
            <p:nvPr/>
          </p:nvSpPr>
          <p:spPr>
            <a:xfrm>
              <a:off x="10115282" y="586016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29" name="TextBox 28"/>
            <p:cNvSpPr txBox="1"/>
            <p:nvPr/>
          </p:nvSpPr>
          <p:spPr>
            <a:xfrm>
              <a:off x="9920877" y="5844861"/>
              <a:ext cx="701040" cy="52706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My Bikes</a:t>
              </a:r>
            </a:p>
          </p:txBody>
        </p:sp>
      </p:grpSp>
    </p:spTree>
    <p:extLst>
      <p:ext uri="{BB962C8B-B14F-4D97-AF65-F5344CB8AC3E}">
        <p14:creationId xmlns:p14="http://schemas.microsoft.com/office/powerpoint/2010/main" val="4173789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p:cNvSpPr/>
          <p:nvPr/>
        </p:nvSpPr>
        <p:spPr>
          <a:xfrm>
            <a:off x="480060" y="175260"/>
            <a:ext cx="10828020" cy="599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2" name="Group 1"/>
          <p:cNvGrpSpPr/>
          <p:nvPr/>
        </p:nvGrpSpPr>
        <p:grpSpPr>
          <a:xfrm>
            <a:off x="1767587" y="0"/>
            <a:ext cx="3374571" cy="6858000"/>
            <a:chOff x="4950097" y="0"/>
            <a:chExt cx="3374571" cy="6858000"/>
          </a:xfrm>
        </p:grpSpPr>
        <p:grpSp>
          <p:nvGrpSpPr>
            <p:cNvPr id="33" name="Group 32"/>
            <p:cNvGrpSpPr/>
            <p:nvPr/>
          </p:nvGrpSpPr>
          <p:grpSpPr>
            <a:xfrm>
              <a:off x="4950097" y="0"/>
              <a:ext cx="3374571" cy="6858000"/>
              <a:chOff x="6333672" y="0"/>
              <a:chExt cx="3374571" cy="6858000"/>
            </a:xfrm>
          </p:grpSpPr>
          <p:pic>
            <p:nvPicPr>
              <p:cNvPr id="36" name="Picture 35"/>
              <p:cNvPicPr>
                <a:picLocks noChangeAspect="1"/>
              </p:cNvPicPr>
              <p:nvPr/>
            </p:nvPicPr>
            <p:blipFill>
              <a:blip r:embed="rId2">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44" name="Freeform 43"/>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8" name="TextBox 37"/>
            <p:cNvSpPr txBox="1"/>
            <p:nvPr/>
          </p:nvSpPr>
          <p:spPr>
            <a:xfrm>
              <a:off x="53218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45" name="TextBox 44"/>
            <p:cNvSpPr txBox="1"/>
            <p:nvPr/>
          </p:nvSpPr>
          <p:spPr>
            <a:xfrm>
              <a:off x="6701079" y="5849717"/>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Explore</a:t>
              </a:r>
            </a:p>
          </p:txBody>
        </p:sp>
        <p:sp>
          <p:nvSpPr>
            <p:cNvPr id="46" name="TextBox 45"/>
            <p:cNvSpPr txBox="1"/>
            <p:nvPr/>
          </p:nvSpPr>
          <p:spPr>
            <a:xfrm>
              <a:off x="73792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8" name="Oval 7"/>
            <p:cNvSpPr/>
            <p:nvPr/>
          </p:nvSpPr>
          <p:spPr>
            <a:xfrm>
              <a:off x="6194444" y="586394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39" name="TextBox 38"/>
            <p:cNvSpPr txBox="1"/>
            <p:nvPr/>
          </p:nvSpPr>
          <p:spPr>
            <a:xfrm>
              <a:off x="6000039" y="584864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grpSp>
        <p:nvGrpSpPr>
          <p:cNvPr id="3" name="Group 2"/>
          <p:cNvGrpSpPr/>
          <p:nvPr/>
        </p:nvGrpSpPr>
        <p:grpSpPr>
          <a:xfrm>
            <a:off x="7049589" y="0"/>
            <a:ext cx="3374571" cy="6858000"/>
            <a:chOff x="8817429" y="0"/>
            <a:chExt cx="3374571" cy="6858000"/>
          </a:xfrm>
        </p:grpSpPr>
        <p:grpSp>
          <p:nvGrpSpPr>
            <p:cNvPr id="16" name="Group 15"/>
            <p:cNvGrpSpPr/>
            <p:nvPr/>
          </p:nvGrpSpPr>
          <p:grpSpPr>
            <a:xfrm>
              <a:off x="8817429" y="0"/>
              <a:ext cx="3374571" cy="6858000"/>
              <a:chOff x="6333672" y="0"/>
              <a:chExt cx="3374571" cy="685800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22" name="Freeform 21"/>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5" name="TextBox 24"/>
            <p:cNvSpPr txBox="1"/>
            <p:nvPr/>
          </p:nvSpPr>
          <p:spPr>
            <a:xfrm>
              <a:off x="9242697" y="584492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26" name="TextBox 25"/>
            <p:cNvSpPr txBox="1"/>
            <p:nvPr/>
          </p:nvSpPr>
          <p:spPr>
            <a:xfrm>
              <a:off x="10621917" y="5845937"/>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Explore</a:t>
              </a:r>
            </a:p>
          </p:txBody>
        </p:sp>
        <p:sp>
          <p:nvSpPr>
            <p:cNvPr id="27" name="TextBox 26"/>
            <p:cNvSpPr txBox="1"/>
            <p:nvPr/>
          </p:nvSpPr>
          <p:spPr>
            <a:xfrm>
              <a:off x="11300097" y="5844921"/>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Profile</a:t>
              </a:r>
            </a:p>
          </p:txBody>
        </p:sp>
        <p:sp>
          <p:nvSpPr>
            <p:cNvPr id="28" name="Oval 27"/>
            <p:cNvSpPr/>
            <p:nvPr/>
          </p:nvSpPr>
          <p:spPr>
            <a:xfrm>
              <a:off x="10115282" y="586016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29" name="TextBox 28"/>
            <p:cNvSpPr txBox="1"/>
            <p:nvPr/>
          </p:nvSpPr>
          <p:spPr>
            <a:xfrm>
              <a:off x="9920877" y="584486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spTree>
    <p:extLst>
      <p:ext uri="{BB962C8B-B14F-4D97-AF65-F5344CB8AC3E}">
        <p14:creationId xmlns:p14="http://schemas.microsoft.com/office/powerpoint/2010/main" val="1617093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6830870" y="156209"/>
            <a:ext cx="3250348" cy="6545579"/>
          </a:xfrm>
          <a:prstGeom prst="roundRect">
            <a:avLst/>
          </a:prstGeom>
          <a:solidFill>
            <a:srgbClr val="FFFA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7" name="Rounded Rectangle 16"/>
          <p:cNvSpPr/>
          <p:nvPr/>
        </p:nvSpPr>
        <p:spPr>
          <a:xfrm>
            <a:off x="1304641" y="156210"/>
            <a:ext cx="3250348" cy="6545579"/>
          </a:xfrm>
          <a:prstGeom prst="roundRect">
            <a:avLst/>
          </a:prstGeom>
          <a:solidFill>
            <a:srgbClr val="FFFA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6" name="Group 5"/>
          <p:cNvGrpSpPr/>
          <p:nvPr/>
        </p:nvGrpSpPr>
        <p:grpSpPr>
          <a:xfrm>
            <a:off x="1231559" y="0"/>
            <a:ext cx="3374571" cy="6858000"/>
            <a:chOff x="1231559" y="0"/>
            <a:chExt cx="3374571" cy="685800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1934" y="463241"/>
              <a:ext cx="778707" cy="778707"/>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1231559"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3" name="TextBox 2"/>
            <p:cNvSpPr txBox="1"/>
            <p:nvPr/>
          </p:nvSpPr>
          <p:spPr>
            <a:xfrm>
              <a:off x="2009781" y="718728"/>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grpSp>
      <p:pic>
        <p:nvPicPr>
          <p:cNvPr id="5" name="Picture 4"/>
          <p:cNvPicPr>
            <a:picLocks noChangeAspect="1"/>
          </p:cNvPicPr>
          <p:nvPr/>
        </p:nvPicPr>
        <p:blipFill>
          <a:blip r:embed="rId4"/>
          <a:stretch>
            <a:fillRect/>
          </a:stretch>
        </p:blipFill>
        <p:spPr>
          <a:xfrm>
            <a:off x="1518285" y="1374325"/>
            <a:ext cx="2801118" cy="3324188"/>
          </a:xfrm>
          <a:prstGeom prst="rect">
            <a:avLst/>
          </a:prstGeom>
        </p:spPr>
      </p:pic>
      <p:grpSp>
        <p:nvGrpSpPr>
          <p:cNvPr id="9" name="Group 8"/>
          <p:cNvGrpSpPr/>
          <p:nvPr/>
        </p:nvGrpSpPr>
        <p:grpSpPr>
          <a:xfrm>
            <a:off x="6768759" y="0"/>
            <a:ext cx="3374571" cy="6858000"/>
            <a:chOff x="1231559" y="0"/>
            <a:chExt cx="3374571" cy="685800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1934" y="463241"/>
              <a:ext cx="778707" cy="778707"/>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1231559"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12" name="TextBox 11"/>
            <p:cNvSpPr txBox="1"/>
            <p:nvPr/>
          </p:nvSpPr>
          <p:spPr>
            <a:xfrm>
              <a:off x="2009781" y="718728"/>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grpSp>
      <p:pic>
        <p:nvPicPr>
          <p:cNvPr id="13" name="Picture 12"/>
          <p:cNvPicPr>
            <a:picLocks noChangeAspect="1"/>
          </p:cNvPicPr>
          <p:nvPr/>
        </p:nvPicPr>
        <p:blipFill>
          <a:blip r:embed="rId4"/>
          <a:stretch>
            <a:fillRect/>
          </a:stretch>
        </p:blipFill>
        <p:spPr>
          <a:xfrm>
            <a:off x="7055485" y="1374325"/>
            <a:ext cx="2801118" cy="3324188"/>
          </a:xfrm>
          <a:prstGeom prst="rect">
            <a:avLst/>
          </a:prstGeom>
        </p:spPr>
      </p:pic>
      <p:sp>
        <p:nvSpPr>
          <p:cNvPr id="7" name="TextBox 6"/>
          <p:cNvSpPr txBox="1"/>
          <p:nvPr/>
        </p:nvSpPr>
        <p:spPr>
          <a:xfrm>
            <a:off x="7656286" y="1960676"/>
            <a:ext cx="2201244" cy="253916"/>
          </a:xfrm>
          <a:prstGeom prst="rect">
            <a:avLst/>
          </a:prstGeom>
          <a:noFill/>
        </p:spPr>
        <p:txBody>
          <a:bodyPr wrap="none" rtlCol="0">
            <a:spAutoFit/>
          </a:bodyPr>
          <a:lstStyle/>
          <a:p>
            <a:r>
              <a:rPr lang="en-US" sz="1050" dirty="0">
                <a:solidFill>
                  <a:srgbClr val="FF0000"/>
                </a:solidFill>
                <a:latin typeface="Lato" panose="020F0502020204030203" pitchFamily="34" charset="0"/>
              </a:rPr>
              <a:t>Invalid email/ Email does not exist.</a:t>
            </a:r>
            <a:endParaRPr lang="en-AU" sz="1100" dirty="0">
              <a:solidFill>
                <a:srgbClr val="FF0000"/>
              </a:solidFill>
              <a:latin typeface="Lato" panose="020F0502020204030203" pitchFamily="34" charset="0"/>
            </a:endParaRPr>
          </a:p>
        </p:txBody>
      </p:sp>
      <p:sp>
        <p:nvSpPr>
          <p:cNvPr id="15" name="TextBox 14"/>
          <p:cNvSpPr txBox="1"/>
          <p:nvPr/>
        </p:nvSpPr>
        <p:spPr>
          <a:xfrm>
            <a:off x="7895771" y="2751051"/>
            <a:ext cx="1952779" cy="253916"/>
          </a:xfrm>
          <a:prstGeom prst="rect">
            <a:avLst/>
          </a:prstGeom>
          <a:noFill/>
        </p:spPr>
        <p:txBody>
          <a:bodyPr wrap="none" rtlCol="0">
            <a:spAutoFit/>
          </a:bodyPr>
          <a:lstStyle/>
          <a:p>
            <a:r>
              <a:rPr lang="en-US" sz="1050" dirty="0">
                <a:solidFill>
                  <a:srgbClr val="FF0000"/>
                </a:solidFill>
                <a:latin typeface="Lato" panose="020F0502020204030203" pitchFamily="34" charset="0"/>
              </a:rPr>
              <a:t>Incorrect password. Try again.</a:t>
            </a:r>
            <a:endParaRPr lang="en-AU" sz="1100" dirty="0">
              <a:solidFill>
                <a:srgbClr val="FF0000"/>
              </a:solidFill>
              <a:latin typeface="Lato" panose="020F0502020204030203" pitchFamily="34" charset="0"/>
            </a:endParaRPr>
          </a:p>
        </p:txBody>
      </p:sp>
      <p:sp>
        <p:nvSpPr>
          <p:cNvPr id="4" name="TextBox 3"/>
          <p:cNvSpPr txBox="1"/>
          <p:nvPr/>
        </p:nvSpPr>
        <p:spPr>
          <a:xfrm rot="16200000">
            <a:off x="-1440419" y="1438888"/>
            <a:ext cx="3647217" cy="769441"/>
          </a:xfrm>
          <a:prstGeom prst="rect">
            <a:avLst/>
          </a:prstGeom>
          <a:noFill/>
        </p:spPr>
        <p:txBody>
          <a:bodyPr wrap="none" rtlCol="0">
            <a:spAutoFit/>
          </a:bodyPr>
          <a:lstStyle/>
          <a:p>
            <a:r>
              <a:rPr lang="en-US" sz="4400" b="1" dirty="0"/>
              <a:t>Sign in Screens</a:t>
            </a:r>
            <a:endParaRPr lang="en-AU" sz="4400" b="1" dirty="0"/>
          </a:p>
        </p:txBody>
      </p:sp>
    </p:spTree>
    <p:extLst>
      <p:ext uri="{BB962C8B-B14F-4D97-AF65-F5344CB8AC3E}">
        <p14:creationId xmlns:p14="http://schemas.microsoft.com/office/powerpoint/2010/main" val="310256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ounded Rectangle 95"/>
          <p:cNvSpPr/>
          <p:nvPr/>
        </p:nvSpPr>
        <p:spPr>
          <a:xfrm>
            <a:off x="8840188" y="115509"/>
            <a:ext cx="3250348" cy="6545579"/>
          </a:xfrm>
          <a:prstGeom prst="roundRect">
            <a:avLst/>
          </a:prstGeom>
          <a:solidFill>
            <a:srgbClr val="FFFA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95" name="Rounded Rectangle 94"/>
          <p:cNvSpPr/>
          <p:nvPr/>
        </p:nvSpPr>
        <p:spPr>
          <a:xfrm>
            <a:off x="1312818" y="130881"/>
            <a:ext cx="3250348" cy="6545579"/>
          </a:xfrm>
          <a:prstGeom prst="roundRect">
            <a:avLst/>
          </a:prstGeom>
          <a:solidFill>
            <a:srgbClr val="FFFA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94" name="Rounded Rectangle 93"/>
          <p:cNvSpPr/>
          <p:nvPr/>
        </p:nvSpPr>
        <p:spPr>
          <a:xfrm>
            <a:off x="5030674" y="121921"/>
            <a:ext cx="3250348" cy="6545579"/>
          </a:xfrm>
          <a:prstGeom prst="roundRect">
            <a:avLst/>
          </a:prstGeom>
          <a:solidFill>
            <a:srgbClr val="FFFA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7" name="TextBox 6"/>
          <p:cNvSpPr txBox="1"/>
          <p:nvPr/>
        </p:nvSpPr>
        <p:spPr>
          <a:xfrm>
            <a:off x="7127958" y="1617297"/>
            <a:ext cx="965329" cy="253916"/>
          </a:xfrm>
          <a:prstGeom prst="rect">
            <a:avLst/>
          </a:prstGeom>
          <a:noFill/>
        </p:spPr>
        <p:txBody>
          <a:bodyPr wrap="none" rtlCol="0">
            <a:spAutoFit/>
          </a:bodyPr>
          <a:lstStyle/>
          <a:p>
            <a:r>
              <a:rPr lang="en-US" sz="1050" dirty="0">
                <a:solidFill>
                  <a:srgbClr val="FF0000"/>
                </a:solidFill>
                <a:latin typeface="Lato" panose="020F0502020204030203" pitchFamily="34" charset="0"/>
              </a:rPr>
              <a:t>Invalid name.</a:t>
            </a:r>
            <a:endParaRPr lang="en-AU" sz="1100" dirty="0">
              <a:solidFill>
                <a:srgbClr val="FF0000"/>
              </a:solidFill>
              <a:latin typeface="Lato" panose="020F0502020204030203" pitchFamily="34" charset="0"/>
            </a:endParaRPr>
          </a:p>
        </p:txBody>
      </p:sp>
      <p:sp>
        <p:nvSpPr>
          <p:cNvPr id="4" name="TextBox 3"/>
          <p:cNvSpPr txBox="1"/>
          <p:nvPr/>
        </p:nvSpPr>
        <p:spPr>
          <a:xfrm rot="16200000">
            <a:off x="-3045810" y="3044278"/>
            <a:ext cx="6858000" cy="769441"/>
          </a:xfrm>
          <a:prstGeom prst="rect">
            <a:avLst/>
          </a:prstGeom>
          <a:noFill/>
        </p:spPr>
        <p:txBody>
          <a:bodyPr wrap="square" rtlCol="0">
            <a:spAutoFit/>
          </a:bodyPr>
          <a:lstStyle/>
          <a:p>
            <a:r>
              <a:rPr lang="en-US" sz="4400" b="1" dirty="0"/>
              <a:t>Sign up Screens</a:t>
            </a:r>
            <a:endParaRPr lang="en-AU" sz="4400" b="1" dirty="0"/>
          </a:p>
        </p:txBody>
      </p:sp>
      <p:grpSp>
        <p:nvGrpSpPr>
          <p:cNvPr id="36" name="Group 35"/>
          <p:cNvGrpSpPr/>
          <p:nvPr/>
        </p:nvGrpSpPr>
        <p:grpSpPr>
          <a:xfrm>
            <a:off x="1231559" y="0"/>
            <a:ext cx="3374571" cy="6858000"/>
            <a:chOff x="1231559" y="0"/>
            <a:chExt cx="3374571" cy="6858000"/>
          </a:xfrm>
        </p:grpSpPr>
        <p:grpSp>
          <p:nvGrpSpPr>
            <p:cNvPr id="6" name="Group 5"/>
            <p:cNvGrpSpPr/>
            <p:nvPr/>
          </p:nvGrpSpPr>
          <p:grpSpPr>
            <a:xfrm>
              <a:off x="1231559" y="0"/>
              <a:ext cx="3374571" cy="6858000"/>
              <a:chOff x="1231559" y="0"/>
              <a:chExt cx="3374571" cy="685800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1934" y="463241"/>
                <a:ext cx="778707" cy="778707"/>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1231559"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3" name="TextBox 2"/>
              <p:cNvSpPr txBox="1"/>
              <p:nvPr/>
            </p:nvSpPr>
            <p:spPr>
              <a:xfrm>
                <a:off x="2009781" y="718728"/>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grpSp>
        <p:sp>
          <p:nvSpPr>
            <p:cNvPr id="14" name="TextBox 13"/>
            <p:cNvSpPr txBox="1"/>
            <p:nvPr/>
          </p:nvSpPr>
          <p:spPr>
            <a:xfrm>
              <a:off x="1427431" y="1118837"/>
              <a:ext cx="2286413" cy="369332"/>
            </a:xfrm>
            <a:prstGeom prst="rect">
              <a:avLst/>
            </a:prstGeom>
            <a:noFill/>
          </p:spPr>
          <p:txBody>
            <a:bodyPr wrap="square" rtlCol="0">
              <a:spAutoFit/>
            </a:bodyPr>
            <a:lstStyle/>
            <a:p>
              <a:r>
                <a:rPr lang="en-US" b="1" dirty="0">
                  <a:solidFill>
                    <a:schemeClr val="tx1">
                      <a:lumMod val="65000"/>
                      <a:lumOff val="35000"/>
                    </a:schemeClr>
                  </a:solidFill>
                  <a:latin typeface="Comfortaa" pitchFamily="2" charset="0"/>
                </a:rPr>
                <a:t> </a:t>
              </a:r>
              <a:r>
                <a:rPr lang="en-US" b="1" dirty="0">
                  <a:solidFill>
                    <a:srgbClr val="506445"/>
                  </a:solidFill>
                  <a:latin typeface="Comfortaa" pitchFamily="2" charset="0"/>
                </a:rPr>
                <a:t>Sign up</a:t>
              </a:r>
              <a:endParaRPr lang="en-AU" b="1" dirty="0">
                <a:solidFill>
                  <a:srgbClr val="506445"/>
                </a:solidFill>
                <a:latin typeface="Comfortaa" pitchFamily="2" charset="0"/>
              </a:endParaRPr>
            </a:p>
          </p:txBody>
        </p:sp>
        <p:sp>
          <p:nvSpPr>
            <p:cNvPr id="16" name="Rounded Rectangle 15"/>
            <p:cNvSpPr/>
            <p:nvPr/>
          </p:nvSpPr>
          <p:spPr>
            <a:xfrm>
              <a:off x="1547244" y="1713237"/>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John Doe</a:t>
              </a:r>
              <a:endParaRPr lang="en-AU" dirty="0">
                <a:solidFill>
                  <a:schemeClr val="bg1">
                    <a:lumMod val="65000"/>
                  </a:schemeClr>
                </a:solidFill>
                <a:latin typeface="Lato" panose="020F0502020204030203" pitchFamily="34" charset="0"/>
              </a:endParaRPr>
            </a:p>
          </p:txBody>
        </p:sp>
        <p:sp>
          <p:nvSpPr>
            <p:cNvPr id="17" name="TextBox 16"/>
            <p:cNvSpPr txBox="1"/>
            <p:nvPr/>
          </p:nvSpPr>
          <p:spPr>
            <a:xfrm>
              <a:off x="1547244" y="1467016"/>
              <a:ext cx="2311851"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Full Name (as displayed on government ID)</a:t>
              </a:r>
              <a:endParaRPr lang="en-AU" sz="900" dirty="0">
                <a:solidFill>
                  <a:schemeClr val="tx1">
                    <a:lumMod val="65000"/>
                    <a:lumOff val="35000"/>
                  </a:schemeClr>
                </a:solidFill>
                <a:latin typeface="Lato" panose="020F0502020204030203" pitchFamily="34" charset="0"/>
              </a:endParaRPr>
            </a:p>
          </p:txBody>
        </p:sp>
        <p:sp>
          <p:nvSpPr>
            <p:cNvPr id="19" name="Rounded Rectangle 18"/>
            <p:cNvSpPr/>
            <p:nvPr/>
          </p:nvSpPr>
          <p:spPr>
            <a:xfrm>
              <a:off x="1547244" y="2359847"/>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DD/MM/YYYY</a:t>
              </a:r>
              <a:endParaRPr lang="en-AU" dirty="0">
                <a:solidFill>
                  <a:schemeClr val="bg1">
                    <a:lumMod val="65000"/>
                  </a:schemeClr>
                </a:solidFill>
                <a:latin typeface="Lato" panose="020F0502020204030203" pitchFamily="34" charset="0"/>
              </a:endParaRPr>
            </a:p>
          </p:txBody>
        </p:sp>
        <p:sp>
          <p:nvSpPr>
            <p:cNvPr id="20" name="TextBox 19"/>
            <p:cNvSpPr txBox="1"/>
            <p:nvPr/>
          </p:nvSpPr>
          <p:spPr>
            <a:xfrm>
              <a:off x="1547244" y="2113626"/>
              <a:ext cx="840295"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Date of Birth</a:t>
              </a:r>
              <a:endParaRPr lang="en-AU" sz="900" dirty="0">
                <a:solidFill>
                  <a:schemeClr val="tx1">
                    <a:lumMod val="65000"/>
                    <a:lumOff val="35000"/>
                  </a:schemeClr>
                </a:solidFill>
                <a:latin typeface="Lato" panose="020F0502020204030203" pitchFamily="34" charset="0"/>
              </a:endParaRPr>
            </a:p>
          </p:txBody>
        </p:sp>
        <p:sp>
          <p:nvSpPr>
            <p:cNvPr id="21" name="Rounded Rectangle 20"/>
            <p:cNvSpPr/>
            <p:nvPr/>
          </p:nvSpPr>
          <p:spPr>
            <a:xfrm>
              <a:off x="1547244" y="3004529"/>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john@micro2move.com</a:t>
              </a:r>
              <a:endParaRPr lang="en-AU" dirty="0">
                <a:solidFill>
                  <a:schemeClr val="bg1">
                    <a:lumMod val="65000"/>
                  </a:schemeClr>
                </a:solidFill>
                <a:latin typeface="Lato" panose="020F0502020204030203" pitchFamily="34" charset="0"/>
              </a:endParaRPr>
            </a:p>
          </p:txBody>
        </p:sp>
        <p:sp>
          <p:nvSpPr>
            <p:cNvPr id="22" name="TextBox 21"/>
            <p:cNvSpPr txBox="1"/>
            <p:nvPr/>
          </p:nvSpPr>
          <p:spPr>
            <a:xfrm>
              <a:off x="1547244" y="2758308"/>
              <a:ext cx="1619354"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Email (for receipts and rides)</a:t>
              </a:r>
              <a:endParaRPr lang="en-AU" sz="900" dirty="0">
                <a:solidFill>
                  <a:schemeClr val="tx1">
                    <a:lumMod val="65000"/>
                    <a:lumOff val="35000"/>
                  </a:schemeClr>
                </a:solidFill>
                <a:latin typeface="Lato" panose="020F0502020204030203" pitchFamily="34" charset="0"/>
              </a:endParaRPr>
            </a:p>
          </p:txBody>
        </p:sp>
        <p:sp>
          <p:nvSpPr>
            <p:cNvPr id="24" name="Rounded Rectangle 23"/>
            <p:cNvSpPr/>
            <p:nvPr/>
          </p:nvSpPr>
          <p:spPr>
            <a:xfrm>
              <a:off x="1547244" y="3650832"/>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1050" dirty="0">
                <a:solidFill>
                  <a:schemeClr val="bg1">
                    <a:lumMod val="65000"/>
                  </a:schemeClr>
                </a:solidFill>
                <a:latin typeface="Lato" panose="020F0502020204030203" pitchFamily="34" charset="0"/>
              </a:endParaRPr>
            </a:p>
            <a:p>
              <a:r>
                <a:rPr lang="en-AU" sz="800" dirty="0">
                  <a:solidFill>
                    <a:schemeClr val="bg1">
                      <a:lumMod val="65000"/>
                    </a:schemeClr>
                  </a:solidFill>
                  <a:latin typeface="Lato" panose="020F0502020204030203" pitchFamily="34" charset="0"/>
                </a:rPr>
                <a:t>⬤⬤⬤⬤⬤⬤</a:t>
              </a:r>
            </a:p>
            <a:p>
              <a:endParaRPr lang="en-AU" sz="1050" dirty="0">
                <a:solidFill>
                  <a:schemeClr val="bg1">
                    <a:lumMod val="65000"/>
                  </a:schemeClr>
                </a:solidFill>
                <a:latin typeface="Lato" panose="020F0502020204030203" pitchFamily="34" charset="0"/>
              </a:endParaRPr>
            </a:p>
          </p:txBody>
        </p:sp>
        <p:sp>
          <p:nvSpPr>
            <p:cNvPr id="25" name="TextBox 24"/>
            <p:cNvSpPr txBox="1"/>
            <p:nvPr/>
          </p:nvSpPr>
          <p:spPr>
            <a:xfrm>
              <a:off x="1547244" y="3404611"/>
              <a:ext cx="1048685"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Create Password</a:t>
              </a:r>
              <a:endParaRPr lang="en-AU" sz="900" dirty="0">
                <a:solidFill>
                  <a:schemeClr val="tx1">
                    <a:lumMod val="65000"/>
                    <a:lumOff val="35000"/>
                  </a:schemeClr>
                </a:solidFill>
                <a:latin typeface="Lato" panose="020F0502020204030203" pitchFamily="34" charset="0"/>
              </a:endParaRPr>
            </a:p>
          </p:txBody>
        </p:sp>
        <p:sp>
          <p:nvSpPr>
            <p:cNvPr id="18" name="Rectangle 17"/>
            <p:cNvSpPr/>
            <p:nvPr/>
          </p:nvSpPr>
          <p:spPr>
            <a:xfrm>
              <a:off x="1585256" y="4191796"/>
              <a:ext cx="193424" cy="210677"/>
            </a:xfrm>
            <a:prstGeom prst="rect">
              <a:avLst/>
            </a:prstGeom>
            <a:solidFill>
              <a:srgbClr val="F4E1FF"/>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TextBox 25"/>
            <p:cNvSpPr txBox="1"/>
            <p:nvPr/>
          </p:nvSpPr>
          <p:spPr>
            <a:xfrm>
              <a:off x="1778680" y="4191796"/>
              <a:ext cx="1919115" cy="246221"/>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I accept the </a:t>
              </a:r>
              <a:r>
                <a:rPr lang="en-US" sz="1000" b="1" u="sng" dirty="0">
                  <a:solidFill>
                    <a:srgbClr val="9510E4"/>
                  </a:solidFill>
                  <a:latin typeface="Lato" panose="020F0502020204030203" pitchFamily="34" charset="0"/>
                </a:rPr>
                <a:t>Terms &amp; Conditions</a:t>
              </a:r>
              <a:endParaRPr lang="en-AU" sz="900" b="1" u="sng" dirty="0">
                <a:solidFill>
                  <a:srgbClr val="9510E4"/>
                </a:solidFill>
                <a:latin typeface="Lato" panose="020F0502020204030203" pitchFamily="34" charset="0"/>
              </a:endParaRPr>
            </a:p>
          </p:txBody>
        </p:sp>
        <p:sp>
          <p:nvSpPr>
            <p:cNvPr id="28" name="Rounded Rectangle 27"/>
            <p:cNvSpPr/>
            <p:nvPr/>
          </p:nvSpPr>
          <p:spPr>
            <a:xfrm>
              <a:off x="1547244" y="4508324"/>
              <a:ext cx="1279775" cy="840324"/>
            </a:xfrm>
            <a:prstGeom prst="roundRect">
              <a:avLst/>
            </a:prstGeom>
            <a:solidFill>
              <a:srgbClr val="F4E1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ounded Rectangle 28"/>
            <p:cNvSpPr/>
            <p:nvPr/>
          </p:nvSpPr>
          <p:spPr>
            <a:xfrm>
              <a:off x="2930540" y="4508324"/>
              <a:ext cx="1362752" cy="840324"/>
            </a:xfrm>
            <a:prstGeom prst="roundRect">
              <a:avLst/>
            </a:prstGeom>
            <a:solidFill>
              <a:srgbClr val="F4E1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TextBox 29"/>
            <p:cNvSpPr txBox="1"/>
            <p:nvPr/>
          </p:nvSpPr>
          <p:spPr>
            <a:xfrm>
              <a:off x="1499677" y="4622222"/>
              <a:ext cx="1359668" cy="230832"/>
            </a:xfrm>
            <a:prstGeom prst="rect">
              <a:avLst/>
            </a:prstGeom>
            <a:noFill/>
          </p:spPr>
          <p:txBody>
            <a:bodyPr wrap="none" rtlCol="0">
              <a:spAutoFit/>
            </a:bodyPr>
            <a:lstStyle/>
            <a:p>
              <a:pPr algn="ctr"/>
              <a:r>
                <a:rPr lang="en-US" sz="900" dirty="0">
                  <a:solidFill>
                    <a:schemeClr val="tx1">
                      <a:lumMod val="65000"/>
                      <a:lumOff val="35000"/>
                    </a:schemeClr>
                  </a:solidFill>
                  <a:latin typeface="Lato" panose="020F0502020204030203" pitchFamily="34" charset="0"/>
                </a:rPr>
                <a:t>Upload Government ID</a:t>
              </a:r>
              <a:endParaRPr lang="en-AU" sz="900" dirty="0">
                <a:solidFill>
                  <a:schemeClr val="tx1">
                    <a:lumMod val="65000"/>
                    <a:lumOff val="35000"/>
                  </a:schemeClr>
                </a:solidFill>
                <a:latin typeface="Lato" panose="020F0502020204030203" pitchFamily="34" charset="0"/>
              </a:endParaRPr>
            </a:p>
          </p:txBody>
        </p:sp>
        <p:sp>
          <p:nvSpPr>
            <p:cNvPr id="31" name="TextBox 30"/>
            <p:cNvSpPr txBox="1"/>
            <p:nvPr/>
          </p:nvSpPr>
          <p:spPr>
            <a:xfrm>
              <a:off x="2982582" y="4546022"/>
              <a:ext cx="1258678" cy="369332"/>
            </a:xfrm>
            <a:prstGeom prst="rect">
              <a:avLst/>
            </a:prstGeom>
            <a:noFill/>
          </p:spPr>
          <p:txBody>
            <a:bodyPr wrap="none" rtlCol="0">
              <a:spAutoFit/>
            </a:bodyPr>
            <a:lstStyle/>
            <a:p>
              <a:pPr algn="ctr"/>
              <a:r>
                <a:rPr lang="en-US" sz="900" dirty="0">
                  <a:solidFill>
                    <a:schemeClr val="tx1">
                      <a:lumMod val="65000"/>
                      <a:lumOff val="35000"/>
                    </a:schemeClr>
                  </a:solidFill>
                  <a:latin typeface="Lato" panose="020F0502020204030203" pitchFamily="34" charset="0"/>
                </a:rPr>
                <a:t>Take Selfie Holding </a:t>
              </a:r>
            </a:p>
            <a:p>
              <a:pPr algn="ctr"/>
              <a:r>
                <a:rPr lang="en-US" sz="900" dirty="0">
                  <a:solidFill>
                    <a:schemeClr val="tx1">
                      <a:lumMod val="65000"/>
                      <a:lumOff val="35000"/>
                    </a:schemeClr>
                  </a:solidFill>
                  <a:latin typeface="Lato" panose="020F0502020204030203" pitchFamily="34" charset="0"/>
                </a:rPr>
                <a:t>same Government ID</a:t>
              </a:r>
              <a:endParaRPr lang="en-AU" sz="900" dirty="0">
                <a:solidFill>
                  <a:schemeClr val="tx1">
                    <a:lumMod val="65000"/>
                    <a:lumOff val="35000"/>
                  </a:schemeClr>
                </a:solidFill>
                <a:latin typeface="Lato" panose="020F0502020204030203" pitchFamily="34" charset="0"/>
              </a:endParaRPr>
            </a:p>
          </p:txBody>
        </p:sp>
        <p:sp>
          <p:nvSpPr>
            <p:cNvPr id="33" name="Rectangle 32"/>
            <p:cNvSpPr/>
            <p:nvPr/>
          </p:nvSpPr>
          <p:spPr>
            <a:xfrm>
              <a:off x="3378918" y="4915354"/>
              <a:ext cx="583481" cy="400110"/>
            </a:xfrm>
            <a:prstGeom prst="rect">
              <a:avLst/>
            </a:prstGeom>
          </p:spPr>
          <p:txBody>
            <a:bodyPr wrap="square">
              <a:spAutoFit/>
            </a:bodyPr>
            <a:lstStyle/>
            <a:p>
              <a:r>
                <a:rPr lang="en-AU" sz="2000" dirty="0">
                  <a:solidFill>
                    <a:srgbClr val="9510E4"/>
                  </a:solidFill>
                  <a:latin typeface="Arial" panose="020B0604020202020204" pitchFamily="34" charset="0"/>
                </a:rPr>
                <a:t>📷</a:t>
              </a:r>
              <a:endParaRPr lang="en-AU" sz="2000" dirty="0">
                <a:solidFill>
                  <a:srgbClr val="9510E4"/>
                </a:solidFill>
              </a:endParaRPr>
            </a:p>
          </p:txBody>
        </p:sp>
        <p:sp>
          <p:nvSpPr>
            <p:cNvPr id="34" name="Rounded Rectangle 33"/>
            <p:cNvSpPr/>
            <p:nvPr/>
          </p:nvSpPr>
          <p:spPr>
            <a:xfrm>
              <a:off x="1547244" y="5531851"/>
              <a:ext cx="2743199" cy="399142"/>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Lato" panose="020F0502020204030203" pitchFamily="34" charset="0"/>
                </a:rPr>
                <a:t>Continue</a:t>
              </a:r>
              <a:endParaRPr lang="en-AU" sz="2800" b="1" dirty="0">
                <a:solidFill>
                  <a:schemeClr val="bg1"/>
                </a:solidFill>
                <a:latin typeface="Lato" panose="020F0502020204030203" pitchFamily="34" charset="0"/>
              </a:endParaRPr>
            </a:p>
          </p:txBody>
        </p:sp>
        <p:sp>
          <p:nvSpPr>
            <p:cNvPr id="35" name="Rounded Rectangle 34"/>
            <p:cNvSpPr/>
            <p:nvPr/>
          </p:nvSpPr>
          <p:spPr>
            <a:xfrm>
              <a:off x="1547244" y="5933182"/>
              <a:ext cx="2743199" cy="399142"/>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506445"/>
                  </a:solidFill>
                  <a:latin typeface="Lato" panose="020F0502020204030203" pitchFamily="34" charset="0"/>
                </a:rPr>
                <a:t>Already an user? </a:t>
              </a:r>
              <a:r>
                <a:rPr lang="en-US" sz="1200" u="sng" dirty="0">
                  <a:solidFill>
                    <a:srgbClr val="9510E4"/>
                  </a:solidFill>
                  <a:latin typeface="Lato" panose="020F0502020204030203" pitchFamily="34" charset="0"/>
                </a:rPr>
                <a:t>Sign in</a:t>
              </a:r>
              <a:r>
                <a:rPr lang="en-US" sz="1200" u="sng" dirty="0">
                  <a:solidFill>
                    <a:schemeClr val="bg1">
                      <a:lumMod val="50000"/>
                    </a:schemeClr>
                  </a:solidFill>
                  <a:latin typeface="Lato" panose="020F0502020204030203" pitchFamily="34" charset="0"/>
                </a:rPr>
                <a:t> </a:t>
              </a:r>
              <a:endParaRPr lang="en-AU" sz="1200" u="sng" dirty="0">
                <a:solidFill>
                  <a:schemeClr val="bg1">
                    <a:lumMod val="50000"/>
                  </a:schemeClr>
                </a:solidFill>
                <a:latin typeface="Lato" panose="020F0502020204030203" pitchFamily="34" charset="0"/>
              </a:endParaRPr>
            </a:p>
          </p:txBody>
        </p:sp>
      </p:grpSp>
      <p:grpSp>
        <p:nvGrpSpPr>
          <p:cNvPr id="38" name="Group 37"/>
          <p:cNvGrpSpPr/>
          <p:nvPr/>
        </p:nvGrpSpPr>
        <p:grpSpPr>
          <a:xfrm>
            <a:off x="4980599" y="0"/>
            <a:ext cx="3374571" cy="6858000"/>
            <a:chOff x="1231559" y="0"/>
            <a:chExt cx="3374571" cy="6858000"/>
          </a:xfrm>
        </p:grpSpPr>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1934" y="463241"/>
              <a:ext cx="778707" cy="778707"/>
            </a:xfrm>
            <a:prstGeom prst="rect">
              <a:avLst/>
            </a:prstGeom>
          </p:spPr>
        </p:pic>
        <p:pic>
          <p:nvPicPr>
            <p:cNvPr id="59" name="Picture 58"/>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1231559"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60" name="TextBox 59"/>
            <p:cNvSpPr txBox="1"/>
            <p:nvPr/>
          </p:nvSpPr>
          <p:spPr>
            <a:xfrm>
              <a:off x="2009781" y="718728"/>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grpSp>
      <p:sp>
        <p:nvSpPr>
          <p:cNvPr id="39" name="TextBox 38"/>
          <p:cNvSpPr txBox="1"/>
          <p:nvPr/>
        </p:nvSpPr>
        <p:spPr>
          <a:xfrm>
            <a:off x="5176471" y="1118837"/>
            <a:ext cx="2286413" cy="369332"/>
          </a:xfrm>
          <a:prstGeom prst="rect">
            <a:avLst/>
          </a:prstGeom>
          <a:noFill/>
        </p:spPr>
        <p:txBody>
          <a:bodyPr wrap="square" rtlCol="0">
            <a:spAutoFit/>
          </a:bodyPr>
          <a:lstStyle/>
          <a:p>
            <a:r>
              <a:rPr lang="en-US" b="1" dirty="0">
                <a:solidFill>
                  <a:schemeClr val="tx1">
                    <a:lumMod val="65000"/>
                    <a:lumOff val="35000"/>
                  </a:schemeClr>
                </a:solidFill>
                <a:latin typeface="Comfortaa" pitchFamily="2" charset="0"/>
              </a:rPr>
              <a:t> </a:t>
            </a:r>
            <a:r>
              <a:rPr lang="en-US" b="1" dirty="0">
                <a:solidFill>
                  <a:srgbClr val="506445"/>
                </a:solidFill>
                <a:latin typeface="Comfortaa" pitchFamily="2" charset="0"/>
              </a:rPr>
              <a:t>Sign up</a:t>
            </a:r>
            <a:endParaRPr lang="en-AU" b="1" dirty="0">
              <a:solidFill>
                <a:srgbClr val="506445"/>
              </a:solidFill>
              <a:latin typeface="Comfortaa" pitchFamily="2" charset="0"/>
            </a:endParaRPr>
          </a:p>
        </p:txBody>
      </p:sp>
      <p:sp>
        <p:nvSpPr>
          <p:cNvPr id="40" name="Rounded Rectangle 39"/>
          <p:cNvSpPr/>
          <p:nvPr/>
        </p:nvSpPr>
        <p:spPr>
          <a:xfrm>
            <a:off x="5296284" y="1842777"/>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John Doe</a:t>
            </a:r>
            <a:endParaRPr lang="en-AU" dirty="0">
              <a:solidFill>
                <a:schemeClr val="bg1">
                  <a:lumMod val="65000"/>
                </a:schemeClr>
              </a:solidFill>
              <a:latin typeface="Lato" panose="020F0502020204030203" pitchFamily="34" charset="0"/>
            </a:endParaRPr>
          </a:p>
        </p:txBody>
      </p:sp>
      <p:sp>
        <p:nvSpPr>
          <p:cNvPr id="41" name="TextBox 40"/>
          <p:cNvSpPr txBox="1"/>
          <p:nvPr/>
        </p:nvSpPr>
        <p:spPr>
          <a:xfrm>
            <a:off x="5296284" y="1467016"/>
            <a:ext cx="2311851"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Full Name (as displayed on government ID)</a:t>
            </a:r>
            <a:endParaRPr lang="en-AU" sz="900" dirty="0">
              <a:solidFill>
                <a:schemeClr val="tx1">
                  <a:lumMod val="65000"/>
                  <a:lumOff val="35000"/>
                </a:schemeClr>
              </a:solidFill>
              <a:latin typeface="Lato" panose="020F0502020204030203" pitchFamily="34" charset="0"/>
            </a:endParaRPr>
          </a:p>
        </p:txBody>
      </p:sp>
      <p:sp>
        <p:nvSpPr>
          <p:cNvPr id="42" name="Rounded Rectangle 41"/>
          <p:cNvSpPr/>
          <p:nvPr/>
        </p:nvSpPr>
        <p:spPr>
          <a:xfrm>
            <a:off x="5296284" y="2489387"/>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DD/MM/YYYY</a:t>
            </a:r>
            <a:endParaRPr lang="en-AU" dirty="0">
              <a:solidFill>
                <a:schemeClr val="bg1">
                  <a:lumMod val="65000"/>
                </a:schemeClr>
              </a:solidFill>
              <a:latin typeface="Lato" panose="020F0502020204030203" pitchFamily="34" charset="0"/>
            </a:endParaRPr>
          </a:p>
        </p:txBody>
      </p:sp>
      <p:sp>
        <p:nvSpPr>
          <p:cNvPr id="43" name="TextBox 42"/>
          <p:cNvSpPr txBox="1"/>
          <p:nvPr/>
        </p:nvSpPr>
        <p:spPr>
          <a:xfrm>
            <a:off x="5296284" y="2243166"/>
            <a:ext cx="840295"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Date of Birth</a:t>
            </a:r>
            <a:endParaRPr lang="en-AU" sz="900" dirty="0">
              <a:solidFill>
                <a:schemeClr val="tx1">
                  <a:lumMod val="65000"/>
                  <a:lumOff val="35000"/>
                </a:schemeClr>
              </a:solidFill>
              <a:latin typeface="Lato" panose="020F0502020204030203" pitchFamily="34" charset="0"/>
            </a:endParaRPr>
          </a:p>
        </p:txBody>
      </p:sp>
      <p:sp>
        <p:nvSpPr>
          <p:cNvPr id="44" name="Rounded Rectangle 43"/>
          <p:cNvSpPr/>
          <p:nvPr/>
        </p:nvSpPr>
        <p:spPr>
          <a:xfrm>
            <a:off x="5296284" y="3134069"/>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john@micro2move.com</a:t>
            </a:r>
            <a:endParaRPr lang="en-AU" dirty="0">
              <a:solidFill>
                <a:schemeClr val="bg1">
                  <a:lumMod val="65000"/>
                </a:schemeClr>
              </a:solidFill>
              <a:latin typeface="Lato" panose="020F0502020204030203" pitchFamily="34" charset="0"/>
            </a:endParaRPr>
          </a:p>
        </p:txBody>
      </p:sp>
      <p:sp>
        <p:nvSpPr>
          <p:cNvPr id="45" name="TextBox 44"/>
          <p:cNvSpPr txBox="1"/>
          <p:nvPr/>
        </p:nvSpPr>
        <p:spPr>
          <a:xfrm>
            <a:off x="5296284" y="2887848"/>
            <a:ext cx="1619354"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Email (for receipts and rides)</a:t>
            </a:r>
            <a:endParaRPr lang="en-AU" sz="900" dirty="0">
              <a:solidFill>
                <a:schemeClr val="tx1">
                  <a:lumMod val="65000"/>
                  <a:lumOff val="35000"/>
                </a:schemeClr>
              </a:solidFill>
              <a:latin typeface="Lato" panose="020F0502020204030203" pitchFamily="34" charset="0"/>
            </a:endParaRPr>
          </a:p>
        </p:txBody>
      </p:sp>
      <p:sp>
        <p:nvSpPr>
          <p:cNvPr id="46" name="Rounded Rectangle 45"/>
          <p:cNvSpPr/>
          <p:nvPr/>
        </p:nvSpPr>
        <p:spPr>
          <a:xfrm>
            <a:off x="5296284" y="3780372"/>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1050" dirty="0">
              <a:solidFill>
                <a:schemeClr val="bg1">
                  <a:lumMod val="65000"/>
                </a:schemeClr>
              </a:solidFill>
              <a:latin typeface="Lato" panose="020F0502020204030203" pitchFamily="34" charset="0"/>
            </a:endParaRPr>
          </a:p>
          <a:p>
            <a:r>
              <a:rPr lang="en-AU" sz="800" dirty="0">
                <a:solidFill>
                  <a:schemeClr val="bg1">
                    <a:lumMod val="65000"/>
                  </a:schemeClr>
                </a:solidFill>
                <a:latin typeface="Lato" panose="020F0502020204030203" pitchFamily="34" charset="0"/>
              </a:rPr>
              <a:t>⬤⬤⬤⬤⬤⬤</a:t>
            </a:r>
          </a:p>
          <a:p>
            <a:endParaRPr lang="en-AU" sz="1050" dirty="0">
              <a:solidFill>
                <a:schemeClr val="bg1">
                  <a:lumMod val="65000"/>
                </a:schemeClr>
              </a:solidFill>
              <a:latin typeface="Lato" panose="020F0502020204030203" pitchFamily="34" charset="0"/>
            </a:endParaRPr>
          </a:p>
        </p:txBody>
      </p:sp>
      <p:sp>
        <p:nvSpPr>
          <p:cNvPr id="47" name="TextBox 46"/>
          <p:cNvSpPr txBox="1"/>
          <p:nvPr/>
        </p:nvSpPr>
        <p:spPr>
          <a:xfrm>
            <a:off x="5296284" y="3534151"/>
            <a:ext cx="1048685"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Create Password</a:t>
            </a:r>
            <a:endParaRPr lang="en-AU" sz="900" dirty="0">
              <a:solidFill>
                <a:schemeClr val="tx1">
                  <a:lumMod val="65000"/>
                  <a:lumOff val="35000"/>
                </a:schemeClr>
              </a:solidFill>
              <a:latin typeface="Lato" panose="020F0502020204030203" pitchFamily="34" charset="0"/>
            </a:endParaRPr>
          </a:p>
        </p:txBody>
      </p:sp>
      <p:sp>
        <p:nvSpPr>
          <p:cNvPr id="48" name="Rectangle 47"/>
          <p:cNvSpPr/>
          <p:nvPr/>
        </p:nvSpPr>
        <p:spPr>
          <a:xfrm>
            <a:off x="5334296" y="4321336"/>
            <a:ext cx="193424" cy="210677"/>
          </a:xfrm>
          <a:prstGeom prst="rect">
            <a:avLst/>
          </a:prstGeom>
          <a:solidFill>
            <a:srgbClr val="F4E1FF"/>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TextBox 48"/>
          <p:cNvSpPr txBox="1"/>
          <p:nvPr/>
        </p:nvSpPr>
        <p:spPr>
          <a:xfrm>
            <a:off x="5527720" y="4321336"/>
            <a:ext cx="1919115" cy="246221"/>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I accept the</a:t>
            </a:r>
            <a:r>
              <a:rPr lang="en-US" sz="900" dirty="0">
                <a:latin typeface="Lato" panose="020F0502020204030203" pitchFamily="34" charset="0"/>
              </a:rPr>
              <a:t> </a:t>
            </a:r>
            <a:r>
              <a:rPr lang="en-US" sz="1000" b="1" u="sng" dirty="0">
                <a:solidFill>
                  <a:srgbClr val="9510E4"/>
                </a:solidFill>
                <a:latin typeface="Lato" panose="020F0502020204030203" pitchFamily="34" charset="0"/>
              </a:rPr>
              <a:t>Terms &amp; Conditions</a:t>
            </a:r>
            <a:endParaRPr lang="en-AU" sz="900" b="1" u="sng" dirty="0">
              <a:solidFill>
                <a:srgbClr val="9510E4"/>
              </a:solidFill>
              <a:latin typeface="Lato" panose="020F0502020204030203" pitchFamily="34" charset="0"/>
            </a:endParaRPr>
          </a:p>
        </p:txBody>
      </p:sp>
      <p:sp>
        <p:nvSpPr>
          <p:cNvPr id="50" name="Rounded Rectangle 49"/>
          <p:cNvSpPr/>
          <p:nvPr/>
        </p:nvSpPr>
        <p:spPr>
          <a:xfrm>
            <a:off x="5296284" y="4782644"/>
            <a:ext cx="1279775" cy="840324"/>
          </a:xfrm>
          <a:prstGeom prst="roundRect">
            <a:avLst/>
          </a:prstGeom>
          <a:solidFill>
            <a:srgbClr val="F4E1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Rounded Rectangle 50"/>
          <p:cNvSpPr/>
          <p:nvPr/>
        </p:nvSpPr>
        <p:spPr>
          <a:xfrm>
            <a:off x="6679580" y="4782644"/>
            <a:ext cx="1362752" cy="840324"/>
          </a:xfrm>
          <a:prstGeom prst="roundRect">
            <a:avLst/>
          </a:prstGeom>
          <a:solidFill>
            <a:srgbClr val="F4E1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TextBox 51"/>
          <p:cNvSpPr txBox="1"/>
          <p:nvPr/>
        </p:nvSpPr>
        <p:spPr>
          <a:xfrm>
            <a:off x="5248717" y="4896542"/>
            <a:ext cx="1359668" cy="230832"/>
          </a:xfrm>
          <a:prstGeom prst="rect">
            <a:avLst/>
          </a:prstGeom>
          <a:noFill/>
        </p:spPr>
        <p:txBody>
          <a:bodyPr wrap="none" rtlCol="0">
            <a:spAutoFit/>
          </a:bodyPr>
          <a:lstStyle/>
          <a:p>
            <a:pPr algn="ctr"/>
            <a:r>
              <a:rPr lang="en-US" sz="900" dirty="0">
                <a:solidFill>
                  <a:schemeClr val="tx1">
                    <a:lumMod val="65000"/>
                    <a:lumOff val="35000"/>
                  </a:schemeClr>
                </a:solidFill>
                <a:latin typeface="Lato" panose="020F0502020204030203" pitchFamily="34" charset="0"/>
              </a:rPr>
              <a:t>Upload Government ID</a:t>
            </a:r>
            <a:endParaRPr lang="en-AU" sz="900" dirty="0">
              <a:solidFill>
                <a:schemeClr val="tx1">
                  <a:lumMod val="65000"/>
                  <a:lumOff val="35000"/>
                </a:schemeClr>
              </a:solidFill>
              <a:latin typeface="Lato" panose="020F0502020204030203" pitchFamily="34" charset="0"/>
            </a:endParaRPr>
          </a:p>
        </p:txBody>
      </p:sp>
      <p:sp>
        <p:nvSpPr>
          <p:cNvPr id="53" name="TextBox 52"/>
          <p:cNvSpPr txBox="1"/>
          <p:nvPr/>
        </p:nvSpPr>
        <p:spPr>
          <a:xfrm>
            <a:off x="6731622" y="4820342"/>
            <a:ext cx="1258678" cy="369332"/>
          </a:xfrm>
          <a:prstGeom prst="rect">
            <a:avLst/>
          </a:prstGeom>
          <a:noFill/>
        </p:spPr>
        <p:txBody>
          <a:bodyPr wrap="none" rtlCol="0">
            <a:spAutoFit/>
          </a:bodyPr>
          <a:lstStyle/>
          <a:p>
            <a:pPr algn="ctr"/>
            <a:r>
              <a:rPr lang="en-US" sz="900" dirty="0">
                <a:solidFill>
                  <a:schemeClr val="tx1">
                    <a:lumMod val="65000"/>
                    <a:lumOff val="35000"/>
                  </a:schemeClr>
                </a:solidFill>
                <a:latin typeface="Lato" panose="020F0502020204030203" pitchFamily="34" charset="0"/>
              </a:rPr>
              <a:t>Take Selfie Holding </a:t>
            </a:r>
          </a:p>
          <a:p>
            <a:pPr algn="ctr"/>
            <a:r>
              <a:rPr lang="en-US" sz="900" dirty="0">
                <a:solidFill>
                  <a:schemeClr val="tx1">
                    <a:lumMod val="65000"/>
                    <a:lumOff val="35000"/>
                  </a:schemeClr>
                </a:solidFill>
                <a:latin typeface="Lato" panose="020F0502020204030203" pitchFamily="34" charset="0"/>
              </a:rPr>
              <a:t>same Government ID</a:t>
            </a:r>
            <a:endParaRPr lang="en-AU" sz="900" dirty="0">
              <a:solidFill>
                <a:schemeClr val="tx1">
                  <a:lumMod val="65000"/>
                  <a:lumOff val="35000"/>
                </a:schemeClr>
              </a:solidFill>
              <a:latin typeface="Lato" panose="020F0502020204030203" pitchFamily="34" charset="0"/>
            </a:endParaRPr>
          </a:p>
        </p:txBody>
      </p:sp>
      <p:sp>
        <p:nvSpPr>
          <p:cNvPr id="54" name="Rectangle 53"/>
          <p:cNvSpPr/>
          <p:nvPr/>
        </p:nvSpPr>
        <p:spPr>
          <a:xfrm>
            <a:off x="5722683" y="5160572"/>
            <a:ext cx="413896" cy="369332"/>
          </a:xfrm>
          <a:prstGeom prst="rect">
            <a:avLst/>
          </a:prstGeom>
        </p:spPr>
        <p:txBody>
          <a:bodyPr wrap="none">
            <a:spAutoFit/>
          </a:bodyPr>
          <a:lstStyle/>
          <a:p>
            <a:r>
              <a:rPr lang="en-AU" b="1" dirty="0">
                <a:solidFill>
                  <a:srgbClr val="9510E4"/>
                </a:solidFill>
                <a:latin typeface="Arial" panose="020B0604020202020204" pitchFamily="34" charset="0"/>
              </a:rPr>
              <a:t>⊕</a:t>
            </a:r>
            <a:endParaRPr lang="en-AU" b="1" dirty="0">
              <a:solidFill>
                <a:srgbClr val="9510E4"/>
              </a:solidFill>
            </a:endParaRPr>
          </a:p>
        </p:txBody>
      </p:sp>
      <p:sp>
        <p:nvSpPr>
          <p:cNvPr id="55" name="Rectangle 54"/>
          <p:cNvSpPr/>
          <p:nvPr/>
        </p:nvSpPr>
        <p:spPr>
          <a:xfrm>
            <a:off x="7127958" y="5189674"/>
            <a:ext cx="583481" cy="400110"/>
          </a:xfrm>
          <a:prstGeom prst="rect">
            <a:avLst/>
          </a:prstGeom>
        </p:spPr>
        <p:txBody>
          <a:bodyPr wrap="square">
            <a:spAutoFit/>
          </a:bodyPr>
          <a:lstStyle/>
          <a:p>
            <a:r>
              <a:rPr lang="en-AU" sz="2000" dirty="0">
                <a:solidFill>
                  <a:srgbClr val="9510E4"/>
                </a:solidFill>
                <a:latin typeface="Arial" panose="020B0604020202020204" pitchFamily="34" charset="0"/>
              </a:rPr>
              <a:t>📷</a:t>
            </a:r>
            <a:endParaRPr lang="en-AU" sz="2000" dirty="0">
              <a:solidFill>
                <a:srgbClr val="9510E4"/>
              </a:solidFill>
            </a:endParaRPr>
          </a:p>
        </p:txBody>
      </p:sp>
      <p:sp>
        <p:nvSpPr>
          <p:cNvPr id="56" name="Rounded Rectangle 55"/>
          <p:cNvSpPr/>
          <p:nvPr/>
        </p:nvSpPr>
        <p:spPr>
          <a:xfrm>
            <a:off x="5296284" y="6164311"/>
            <a:ext cx="2743199" cy="399142"/>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Lato" panose="020F0502020204030203" pitchFamily="34" charset="0"/>
              </a:rPr>
              <a:t>Continue</a:t>
            </a:r>
            <a:endParaRPr lang="en-AU" sz="2800" b="1" dirty="0">
              <a:solidFill>
                <a:schemeClr val="bg1"/>
              </a:solidFill>
              <a:latin typeface="Lato" panose="020F0502020204030203" pitchFamily="34" charset="0"/>
            </a:endParaRPr>
          </a:p>
        </p:txBody>
      </p:sp>
      <p:sp>
        <p:nvSpPr>
          <p:cNvPr id="61" name="TextBox 60"/>
          <p:cNvSpPr txBox="1"/>
          <p:nvPr/>
        </p:nvSpPr>
        <p:spPr>
          <a:xfrm>
            <a:off x="6092221" y="2235001"/>
            <a:ext cx="2056973" cy="253916"/>
          </a:xfrm>
          <a:prstGeom prst="rect">
            <a:avLst/>
          </a:prstGeom>
          <a:noFill/>
        </p:spPr>
        <p:txBody>
          <a:bodyPr wrap="none" rtlCol="0">
            <a:spAutoFit/>
          </a:bodyPr>
          <a:lstStyle/>
          <a:p>
            <a:r>
              <a:rPr lang="en-US" sz="1050" dirty="0">
                <a:solidFill>
                  <a:srgbClr val="FF0000"/>
                </a:solidFill>
                <a:latin typeface="Lato" panose="020F0502020204030203" pitchFamily="34" charset="0"/>
              </a:rPr>
              <a:t>Age should be 16 years or more.</a:t>
            </a:r>
            <a:endParaRPr lang="en-AU" sz="1100" dirty="0">
              <a:solidFill>
                <a:srgbClr val="FF0000"/>
              </a:solidFill>
              <a:latin typeface="Lato" panose="020F0502020204030203" pitchFamily="34" charset="0"/>
            </a:endParaRPr>
          </a:p>
        </p:txBody>
      </p:sp>
      <p:sp>
        <p:nvSpPr>
          <p:cNvPr id="62" name="TextBox 61"/>
          <p:cNvSpPr txBox="1"/>
          <p:nvPr/>
        </p:nvSpPr>
        <p:spPr>
          <a:xfrm>
            <a:off x="7127958" y="2889837"/>
            <a:ext cx="960519" cy="253916"/>
          </a:xfrm>
          <a:prstGeom prst="rect">
            <a:avLst/>
          </a:prstGeom>
          <a:noFill/>
        </p:spPr>
        <p:txBody>
          <a:bodyPr wrap="none" rtlCol="0">
            <a:spAutoFit/>
          </a:bodyPr>
          <a:lstStyle/>
          <a:p>
            <a:r>
              <a:rPr lang="en-US" sz="1050" dirty="0">
                <a:solidFill>
                  <a:srgbClr val="FF0000"/>
                </a:solidFill>
                <a:latin typeface="Lato" panose="020F0502020204030203" pitchFamily="34" charset="0"/>
              </a:rPr>
              <a:t>Invalid email.</a:t>
            </a:r>
            <a:endParaRPr lang="en-AU" sz="1100" dirty="0">
              <a:solidFill>
                <a:srgbClr val="FF0000"/>
              </a:solidFill>
              <a:latin typeface="Lato" panose="020F0502020204030203" pitchFamily="34" charset="0"/>
            </a:endParaRPr>
          </a:p>
        </p:txBody>
      </p:sp>
      <p:sp>
        <p:nvSpPr>
          <p:cNvPr id="63" name="TextBox 62"/>
          <p:cNvSpPr txBox="1"/>
          <p:nvPr/>
        </p:nvSpPr>
        <p:spPr>
          <a:xfrm>
            <a:off x="6727705" y="3034014"/>
            <a:ext cx="1374094" cy="253916"/>
          </a:xfrm>
          <a:prstGeom prst="rect">
            <a:avLst/>
          </a:prstGeom>
          <a:noFill/>
        </p:spPr>
        <p:txBody>
          <a:bodyPr wrap="none" rtlCol="0">
            <a:spAutoFit/>
          </a:bodyPr>
          <a:lstStyle/>
          <a:p>
            <a:r>
              <a:rPr lang="en-US" sz="1050" dirty="0">
                <a:solidFill>
                  <a:srgbClr val="FF0000"/>
                </a:solidFill>
                <a:latin typeface="Lato" panose="020F0502020204030203" pitchFamily="34" charset="0"/>
              </a:rPr>
              <a:t>Email already exists.</a:t>
            </a:r>
            <a:endParaRPr lang="en-AU" sz="1100" dirty="0">
              <a:solidFill>
                <a:srgbClr val="FF0000"/>
              </a:solidFill>
              <a:latin typeface="Lato" panose="020F0502020204030203" pitchFamily="34" charset="0"/>
            </a:endParaRPr>
          </a:p>
        </p:txBody>
      </p:sp>
      <p:sp>
        <p:nvSpPr>
          <p:cNvPr id="64" name="TextBox 63"/>
          <p:cNvSpPr txBox="1"/>
          <p:nvPr/>
        </p:nvSpPr>
        <p:spPr>
          <a:xfrm>
            <a:off x="6891738" y="3545157"/>
            <a:ext cx="1205779" cy="253916"/>
          </a:xfrm>
          <a:prstGeom prst="rect">
            <a:avLst/>
          </a:prstGeom>
          <a:noFill/>
        </p:spPr>
        <p:txBody>
          <a:bodyPr wrap="none" rtlCol="0">
            <a:spAutoFit/>
          </a:bodyPr>
          <a:lstStyle/>
          <a:p>
            <a:r>
              <a:rPr lang="en-US" sz="1050" dirty="0">
                <a:solidFill>
                  <a:srgbClr val="FF0000"/>
                </a:solidFill>
                <a:latin typeface="Lato" panose="020F0502020204030203" pitchFamily="34" charset="0"/>
              </a:rPr>
              <a:t>Invalid password.</a:t>
            </a:r>
            <a:endParaRPr lang="en-AU" sz="1100" dirty="0">
              <a:solidFill>
                <a:srgbClr val="FF0000"/>
              </a:solidFill>
              <a:latin typeface="Lato" panose="020F0502020204030203" pitchFamily="34" charset="0"/>
            </a:endParaRPr>
          </a:p>
        </p:txBody>
      </p:sp>
      <p:sp>
        <p:nvSpPr>
          <p:cNvPr id="65" name="TextBox 64"/>
          <p:cNvSpPr txBox="1"/>
          <p:nvPr/>
        </p:nvSpPr>
        <p:spPr>
          <a:xfrm>
            <a:off x="5527720" y="4482847"/>
            <a:ext cx="2400016" cy="253916"/>
          </a:xfrm>
          <a:prstGeom prst="rect">
            <a:avLst/>
          </a:prstGeom>
          <a:noFill/>
        </p:spPr>
        <p:txBody>
          <a:bodyPr wrap="none" rtlCol="0">
            <a:spAutoFit/>
          </a:bodyPr>
          <a:lstStyle/>
          <a:p>
            <a:r>
              <a:rPr lang="en-US" sz="1050" dirty="0">
                <a:solidFill>
                  <a:srgbClr val="FF0000"/>
                </a:solidFill>
                <a:latin typeface="Lato" panose="020F0502020204030203" pitchFamily="34" charset="0"/>
              </a:rPr>
              <a:t>You must accept Terms &amp; Conditions.</a:t>
            </a:r>
            <a:endParaRPr lang="en-AU" sz="1100" dirty="0">
              <a:solidFill>
                <a:srgbClr val="FF0000"/>
              </a:solidFill>
              <a:latin typeface="Lato" panose="020F0502020204030203" pitchFamily="34" charset="0"/>
            </a:endParaRPr>
          </a:p>
        </p:txBody>
      </p:sp>
      <p:sp>
        <p:nvSpPr>
          <p:cNvPr id="66" name="TextBox 65"/>
          <p:cNvSpPr txBox="1"/>
          <p:nvPr/>
        </p:nvSpPr>
        <p:spPr>
          <a:xfrm>
            <a:off x="5311423" y="5616849"/>
            <a:ext cx="2270173" cy="584775"/>
          </a:xfrm>
          <a:prstGeom prst="rect">
            <a:avLst/>
          </a:prstGeom>
          <a:noFill/>
        </p:spPr>
        <p:txBody>
          <a:bodyPr wrap="none" rtlCol="0">
            <a:spAutoFit/>
          </a:bodyPr>
          <a:lstStyle/>
          <a:p>
            <a:r>
              <a:rPr lang="en-US" sz="1050" dirty="0">
                <a:solidFill>
                  <a:srgbClr val="FF0000"/>
                </a:solidFill>
                <a:latin typeface="Lato" panose="020F0502020204030203" pitchFamily="34" charset="0"/>
              </a:rPr>
              <a:t>Selfie does not match with Govt. ID.</a:t>
            </a:r>
            <a:br>
              <a:rPr lang="en-US" sz="1050" dirty="0">
                <a:solidFill>
                  <a:srgbClr val="FF0000"/>
                </a:solidFill>
                <a:latin typeface="Lato" panose="020F0502020204030203" pitchFamily="34" charset="0"/>
              </a:rPr>
            </a:br>
            <a:r>
              <a:rPr lang="en-US" sz="1050" dirty="0">
                <a:solidFill>
                  <a:srgbClr val="FF0000"/>
                </a:solidFill>
                <a:latin typeface="Lato" panose="020F0502020204030203" pitchFamily="34" charset="0"/>
              </a:rPr>
              <a:t>Invalid Govt. ID</a:t>
            </a:r>
          </a:p>
          <a:p>
            <a:r>
              <a:rPr lang="en-US" sz="1050" dirty="0">
                <a:solidFill>
                  <a:srgbClr val="FF0000"/>
                </a:solidFill>
                <a:latin typeface="Lato" panose="020F0502020204030203" pitchFamily="34" charset="0"/>
              </a:rPr>
              <a:t>Other validation errors.</a:t>
            </a:r>
            <a:endParaRPr lang="en-AU" sz="1100" dirty="0">
              <a:solidFill>
                <a:srgbClr val="FF0000"/>
              </a:solidFill>
              <a:latin typeface="Lato" panose="020F0502020204030203" pitchFamily="34" charset="0"/>
            </a:endParaRPr>
          </a:p>
        </p:txBody>
      </p:sp>
      <p:grpSp>
        <p:nvGrpSpPr>
          <p:cNvPr id="93" name="Group 92"/>
          <p:cNvGrpSpPr/>
          <p:nvPr/>
        </p:nvGrpSpPr>
        <p:grpSpPr>
          <a:xfrm>
            <a:off x="8797320" y="7620"/>
            <a:ext cx="3374571" cy="6858000"/>
            <a:chOff x="8797320" y="0"/>
            <a:chExt cx="3374571" cy="6858000"/>
          </a:xfrm>
        </p:grpSpPr>
        <p:grpSp>
          <p:nvGrpSpPr>
            <p:cNvPr id="68" name="Group 67"/>
            <p:cNvGrpSpPr/>
            <p:nvPr/>
          </p:nvGrpSpPr>
          <p:grpSpPr>
            <a:xfrm>
              <a:off x="8797320" y="0"/>
              <a:ext cx="3374571" cy="6858000"/>
              <a:chOff x="1231559" y="0"/>
              <a:chExt cx="3374571" cy="6858000"/>
            </a:xfrm>
          </p:grpSpPr>
          <p:pic>
            <p:nvPicPr>
              <p:cNvPr id="88" name="Picture 8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1934" y="463241"/>
                <a:ext cx="778707" cy="778707"/>
              </a:xfrm>
              <a:prstGeom prst="rect">
                <a:avLst/>
              </a:prstGeom>
            </p:spPr>
          </p:pic>
          <p:pic>
            <p:nvPicPr>
              <p:cNvPr id="89" name="Picture 88"/>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1231559"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90" name="TextBox 89"/>
              <p:cNvSpPr txBox="1"/>
              <p:nvPr/>
            </p:nvSpPr>
            <p:spPr>
              <a:xfrm>
                <a:off x="2009781" y="718728"/>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grpSp>
        <p:sp>
          <p:nvSpPr>
            <p:cNvPr id="69" name="TextBox 68"/>
            <p:cNvSpPr txBox="1"/>
            <p:nvPr/>
          </p:nvSpPr>
          <p:spPr>
            <a:xfrm>
              <a:off x="8993192" y="1118837"/>
              <a:ext cx="2813829" cy="369332"/>
            </a:xfrm>
            <a:prstGeom prst="rect">
              <a:avLst/>
            </a:prstGeom>
            <a:noFill/>
          </p:spPr>
          <p:txBody>
            <a:bodyPr wrap="square" rtlCol="0">
              <a:spAutoFit/>
            </a:bodyPr>
            <a:lstStyle/>
            <a:p>
              <a:r>
                <a:rPr lang="en-US" b="1" dirty="0">
                  <a:solidFill>
                    <a:srgbClr val="506445"/>
                  </a:solidFill>
                  <a:latin typeface="Comfortaa" pitchFamily="2" charset="0"/>
                </a:rPr>
                <a:t>Terms &amp; Conditions</a:t>
              </a:r>
              <a:endParaRPr lang="en-AU" b="1" dirty="0">
                <a:solidFill>
                  <a:srgbClr val="506445"/>
                </a:solidFill>
                <a:latin typeface="Comfortaa" pitchFamily="2" charset="0"/>
              </a:endParaRPr>
            </a:p>
          </p:txBody>
        </p:sp>
        <p:sp>
          <p:nvSpPr>
            <p:cNvPr id="86" name="Rounded Rectangle 85"/>
            <p:cNvSpPr/>
            <p:nvPr/>
          </p:nvSpPr>
          <p:spPr>
            <a:xfrm>
              <a:off x="9113005" y="5722351"/>
              <a:ext cx="2743199" cy="399142"/>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Lato" panose="020F0502020204030203" pitchFamily="34" charset="0"/>
                </a:rPr>
                <a:t>OK</a:t>
              </a:r>
              <a:endParaRPr lang="en-AU" sz="2800" b="1" dirty="0">
                <a:solidFill>
                  <a:schemeClr val="bg1"/>
                </a:solidFill>
                <a:latin typeface="Lato" panose="020F0502020204030203" pitchFamily="34" charset="0"/>
              </a:endParaRPr>
            </a:p>
          </p:txBody>
        </p:sp>
        <p:sp>
          <p:nvSpPr>
            <p:cNvPr id="91" name="TextBox 90"/>
            <p:cNvSpPr txBox="1"/>
            <p:nvPr/>
          </p:nvSpPr>
          <p:spPr>
            <a:xfrm>
              <a:off x="9059244" y="1488169"/>
              <a:ext cx="2858436" cy="3785652"/>
            </a:xfrm>
            <a:prstGeom prst="rect">
              <a:avLst/>
            </a:prstGeom>
            <a:noFill/>
          </p:spPr>
          <p:txBody>
            <a:bodyPr wrap="square" rtlCol="0">
              <a:spAutoFit/>
            </a:bodyPr>
            <a:lstStyle/>
            <a:p>
              <a:pPr algn="just"/>
              <a:r>
                <a:rPr lang="en-US" sz="1200" dirty="0">
                  <a:solidFill>
                    <a:srgbClr val="506445"/>
                  </a:solidFill>
                  <a:latin typeface="Lato" panose="020F0502020204030203" pitchFamily="34" charset="0"/>
                </a:rPr>
                <a:t>Welcome to Micro2Move! Please read these Terms and Conditions carefully before using our services. By accessing or using the service, you agree to be bound by these terms. If you disagree with any part of the terms, you may not access the service. Our service allows you to connect with a community of safe biking enthusiasts, providing resources, tutorials, and e-bike sharing opportunities. We are committed to promoting safe biking practices in Sydney. You are responsible for complying with all local laws regarding biking and ensuring your safety while using our service. We are not liable for any injuries or damages sustained while using the service. For more information on our privacy policy and user </a:t>
              </a:r>
              <a:r>
                <a:rPr lang="en-US" sz="1200" dirty="0" smtClean="0">
                  <a:solidFill>
                    <a:srgbClr val="506445"/>
                  </a:solidFill>
                  <a:latin typeface="Lato" panose="020F0502020204030203" pitchFamily="34" charset="0"/>
                </a:rPr>
                <a:t>responsibility…</a:t>
              </a:r>
              <a:r>
                <a:rPr lang="en-US" sz="1200" dirty="0" smtClean="0">
                  <a:latin typeface="Lato" panose="020F0502020204030203" pitchFamily="34" charset="0"/>
                </a:rPr>
                <a:t> </a:t>
              </a:r>
              <a:r>
                <a:rPr lang="en-US" sz="1200" dirty="0">
                  <a:solidFill>
                    <a:srgbClr val="9510E4"/>
                  </a:solidFill>
                  <a:latin typeface="Lato" panose="020F0502020204030203" pitchFamily="34" charset="0"/>
                </a:rPr>
                <a:t>Read more</a:t>
              </a:r>
              <a:endParaRPr lang="en-AU" sz="1200" dirty="0">
                <a:solidFill>
                  <a:srgbClr val="9510E4"/>
                </a:solidFill>
                <a:latin typeface="Lato" panose="020F0502020204030203" pitchFamily="34" charset="0"/>
              </a:endParaRPr>
            </a:p>
          </p:txBody>
        </p:sp>
      </p:grpSp>
      <p:sp>
        <p:nvSpPr>
          <p:cNvPr id="97" name="Freeform 96"/>
          <p:cNvSpPr/>
          <p:nvPr/>
        </p:nvSpPr>
        <p:spPr>
          <a:xfrm>
            <a:off x="2093812" y="4984229"/>
            <a:ext cx="218912" cy="218912"/>
          </a:xfrm>
          <a:custGeom>
            <a:avLst/>
            <a:gdLst>
              <a:gd name="connsiteX0" fmla="*/ 750652 w 1620000"/>
              <a:gd name="connsiteY0" fmla="*/ 377243 h 1620000"/>
              <a:gd name="connsiteX1" fmla="*/ 750652 w 1620000"/>
              <a:gd name="connsiteY1" fmla="*/ 750652 h 1620000"/>
              <a:gd name="connsiteX2" fmla="*/ 377243 w 1620000"/>
              <a:gd name="connsiteY2" fmla="*/ 750652 h 1620000"/>
              <a:gd name="connsiteX3" fmla="*/ 377243 w 1620000"/>
              <a:gd name="connsiteY3" fmla="*/ 869349 h 1620000"/>
              <a:gd name="connsiteX4" fmla="*/ 750652 w 1620000"/>
              <a:gd name="connsiteY4" fmla="*/ 869349 h 1620000"/>
              <a:gd name="connsiteX5" fmla="*/ 750652 w 1620000"/>
              <a:gd name="connsiteY5" fmla="*/ 1242758 h 1620000"/>
              <a:gd name="connsiteX6" fmla="*/ 869349 w 1620000"/>
              <a:gd name="connsiteY6" fmla="*/ 1242758 h 1620000"/>
              <a:gd name="connsiteX7" fmla="*/ 869349 w 1620000"/>
              <a:gd name="connsiteY7" fmla="*/ 869349 h 1620000"/>
              <a:gd name="connsiteX8" fmla="*/ 1242758 w 1620000"/>
              <a:gd name="connsiteY8" fmla="*/ 869349 h 1620000"/>
              <a:gd name="connsiteX9" fmla="*/ 1242758 w 1620000"/>
              <a:gd name="connsiteY9" fmla="*/ 750652 h 1620000"/>
              <a:gd name="connsiteX10" fmla="*/ 869349 w 1620000"/>
              <a:gd name="connsiteY10" fmla="*/ 750652 h 1620000"/>
              <a:gd name="connsiteX11" fmla="*/ 869349 w 1620000"/>
              <a:gd name="connsiteY11" fmla="*/ 377243 h 1620000"/>
              <a:gd name="connsiteX12" fmla="*/ 810000 w 1620000"/>
              <a:gd name="connsiteY12" fmla="*/ 0 h 1620000"/>
              <a:gd name="connsiteX13" fmla="*/ 1620000 w 1620000"/>
              <a:gd name="connsiteY13" fmla="*/ 810000 h 1620000"/>
              <a:gd name="connsiteX14" fmla="*/ 810000 w 1620000"/>
              <a:gd name="connsiteY14" fmla="*/ 1620000 h 1620000"/>
              <a:gd name="connsiteX15" fmla="*/ 0 w 1620000"/>
              <a:gd name="connsiteY15" fmla="*/ 810000 h 1620000"/>
              <a:gd name="connsiteX16" fmla="*/ 810000 w 1620000"/>
              <a:gd name="connsiteY16" fmla="*/ 0 h 16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0000" h="1620000">
                <a:moveTo>
                  <a:pt x="750652" y="377243"/>
                </a:moveTo>
                <a:lnTo>
                  <a:pt x="750652" y="750652"/>
                </a:lnTo>
                <a:lnTo>
                  <a:pt x="377243" y="750652"/>
                </a:lnTo>
                <a:lnTo>
                  <a:pt x="377243" y="869349"/>
                </a:lnTo>
                <a:lnTo>
                  <a:pt x="750652" y="869349"/>
                </a:lnTo>
                <a:lnTo>
                  <a:pt x="750652" y="1242758"/>
                </a:lnTo>
                <a:lnTo>
                  <a:pt x="869349" y="1242758"/>
                </a:lnTo>
                <a:lnTo>
                  <a:pt x="869349" y="869349"/>
                </a:lnTo>
                <a:lnTo>
                  <a:pt x="1242758" y="869349"/>
                </a:lnTo>
                <a:lnTo>
                  <a:pt x="1242758" y="750652"/>
                </a:lnTo>
                <a:lnTo>
                  <a:pt x="869349" y="750652"/>
                </a:lnTo>
                <a:lnTo>
                  <a:pt x="869349" y="377243"/>
                </a:lnTo>
                <a:close/>
                <a:moveTo>
                  <a:pt x="810000" y="0"/>
                </a:moveTo>
                <a:cubicBezTo>
                  <a:pt x="1257351" y="0"/>
                  <a:pt x="1620000" y="362649"/>
                  <a:pt x="1620000" y="810000"/>
                </a:cubicBezTo>
                <a:cubicBezTo>
                  <a:pt x="1620000" y="1257351"/>
                  <a:pt x="1257351" y="1620000"/>
                  <a:pt x="810000" y="1620000"/>
                </a:cubicBezTo>
                <a:cubicBezTo>
                  <a:pt x="362649" y="1620000"/>
                  <a:pt x="0" y="1257351"/>
                  <a:pt x="0" y="810000"/>
                </a:cubicBezTo>
                <a:cubicBezTo>
                  <a:pt x="0" y="362649"/>
                  <a:pt x="362649" y="0"/>
                  <a:pt x="810000" y="0"/>
                </a:cubicBezTo>
                <a:close/>
              </a:path>
            </a:pathLst>
          </a:cu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spTree>
    <p:extLst>
      <p:ext uri="{BB962C8B-B14F-4D97-AF65-F5344CB8AC3E}">
        <p14:creationId xmlns:p14="http://schemas.microsoft.com/office/powerpoint/2010/main" val="2778468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ounded Rectangle 94"/>
          <p:cNvSpPr/>
          <p:nvPr/>
        </p:nvSpPr>
        <p:spPr>
          <a:xfrm>
            <a:off x="1312818" y="130881"/>
            <a:ext cx="3250348" cy="6545579"/>
          </a:xfrm>
          <a:prstGeom prst="roundRect">
            <a:avLst/>
          </a:prstGeom>
          <a:solidFill>
            <a:srgbClr val="FFFA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94" name="Rounded Rectangle 93"/>
          <p:cNvSpPr/>
          <p:nvPr/>
        </p:nvSpPr>
        <p:spPr>
          <a:xfrm>
            <a:off x="5030674" y="121921"/>
            <a:ext cx="3250348" cy="6545579"/>
          </a:xfrm>
          <a:prstGeom prst="roundRect">
            <a:avLst/>
          </a:prstGeom>
          <a:solidFill>
            <a:srgbClr val="FFFA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4" name="TextBox 3"/>
          <p:cNvSpPr txBox="1"/>
          <p:nvPr/>
        </p:nvSpPr>
        <p:spPr>
          <a:xfrm rot="16200000">
            <a:off x="-3045810" y="3044278"/>
            <a:ext cx="6858000" cy="769441"/>
          </a:xfrm>
          <a:prstGeom prst="rect">
            <a:avLst/>
          </a:prstGeom>
          <a:noFill/>
        </p:spPr>
        <p:txBody>
          <a:bodyPr wrap="square" rtlCol="0">
            <a:spAutoFit/>
          </a:bodyPr>
          <a:lstStyle/>
          <a:p>
            <a:r>
              <a:rPr lang="en-US" sz="4400" b="1" dirty="0"/>
              <a:t>Sign up Screens</a:t>
            </a:r>
            <a:endParaRPr lang="en-AU" sz="4400" b="1" dirty="0"/>
          </a:p>
        </p:txBody>
      </p:sp>
      <p:grpSp>
        <p:nvGrpSpPr>
          <p:cNvPr id="36" name="Group 35"/>
          <p:cNvGrpSpPr/>
          <p:nvPr/>
        </p:nvGrpSpPr>
        <p:grpSpPr>
          <a:xfrm>
            <a:off x="1231559" y="0"/>
            <a:ext cx="3374571" cy="6858000"/>
            <a:chOff x="1231559" y="0"/>
            <a:chExt cx="3374571" cy="6858000"/>
          </a:xfrm>
        </p:grpSpPr>
        <p:grpSp>
          <p:nvGrpSpPr>
            <p:cNvPr id="6" name="Group 5"/>
            <p:cNvGrpSpPr/>
            <p:nvPr/>
          </p:nvGrpSpPr>
          <p:grpSpPr>
            <a:xfrm>
              <a:off x="1231559" y="0"/>
              <a:ext cx="3374571" cy="6858000"/>
              <a:chOff x="1231559" y="0"/>
              <a:chExt cx="3374571" cy="685800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1934" y="463241"/>
                <a:ext cx="778707" cy="778707"/>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1231559"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3" name="TextBox 2"/>
              <p:cNvSpPr txBox="1"/>
              <p:nvPr/>
            </p:nvSpPr>
            <p:spPr>
              <a:xfrm>
                <a:off x="2009781" y="718728"/>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grpSp>
        <p:sp>
          <p:nvSpPr>
            <p:cNvPr id="14" name="TextBox 13"/>
            <p:cNvSpPr txBox="1"/>
            <p:nvPr/>
          </p:nvSpPr>
          <p:spPr>
            <a:xfrm>
              <a:off x="1427431" y="1118837"/>
              <a:ext cx="2286413" cy="369332"/>
            </a:xfrm>
            <a:prstGeom prst="rect">
              <a:avLst/>
            </a:prstGeom>
            <a:noFill/>
          </p:spPr>
          <p:txBody>
            <a:bodyPr wrap="square" rtlCol="0">
              <a:spAutoFit/>
            </a:bodyPr>
            <a:lstStyle/>
            <a:p>
              <a:r>
                <a:rPr lang="en-US" b="1" dirty="0">
                  <a:solidFill>
                    <a:schemeClr val="tx1">
                      <a:lumMod val="65000"/>
                      <a:lumOff val="35000"/>
                    </a:schemeClr>
                  </a:solidFill>
                  <a:latin typeface="Comfortaa" pitchFamily="2" charset="0"/>
                </a:rPr>
                <a:t> Sign up</a:t>
              </a:r>
              <a:endParaRPr lang="en-AU" b="1" dirty="0">
                <a:solidFill>
                  <a:schemeClr val="tx1">
                    <a:lumMod val="65000"/>
                    <a:lumOff val="35000"/>
                  </a:schemeClr>
                </a:solidFill>
                <a:latin typeface="Comfortaa" pitchFamily="2" charset="0"/>
              </a:endParaRPr>
            </a:p>
          </p:txBody>
        </p:sp>
        <p:sp>
          <p:nvSpPr>
            <p:cNvPr id="16" name="Rounded Rectangle 15"/>
            <p:cNvSpPr/>
            <p:nvPr/>
          </p:nvSpPr>
          <p:spPr>
            <a:xfrm>
              <a:off x="1547244" y="1713237"/>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John Doe</a:t>
              </a:r>
              <a:endParaRPr lang="en-AU" dirty="0">
                <a:solidFill>
                  <a:schemeClr val="bg1">
                    <a:lumMod val="65000"/>
                  </a:schemeClr>
                </a:solidFill>
                <a:latin typeface="Lato" panose="020F0502020204030203" pitchFamily="34" charset="0"/>
              </a:endParaRPr>
            </a:p>
          </p:txBody>
        </p:sp>
        <p:sp>
          <p:nvSpPr>
            <p:cNvPr id="17" name="TextBox 16"/>
            <p:cNvSpPr txBox="1"/>
            <p:nvPr/>
          </p:nvSpPr>
          <p:spPr>
            <a:xfrm>
              <a:off x="1547244" y="1467016"/>
              <a:ext cx="2311851"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Full Name (as displayed on government ID)</a:t>
              </a:r>
              <a:endParaRPr lang="en-AU" sz="900" dirty="0">
                <a:solidFill>
                  <a:schemeClr val="tx1">
                    <a:lumMod val="65000"/>
                    <a:lumOff val="35000"/>
                  </a:schemeClr>
                </a:solidFill>
                <a:latin typeface="Lato" panose="020F0502020204030203" pitchFamily="34" charset="0"/>
              </a:endParaRPr>
            </a:p>
          </p:txBody>
        </p:sp>
        <p:sp>
          <p:nvSpPr>
            <p:cNvPr id="19" name="Rounded Rectangle 18"/>
            <p:cNvSpPr/>
            <p:nvPr/>
          </p:nvSpPr>
          <p:spPr>
            <a:xfrm>
              <a:off x="1547244" y="2359847"/>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DD/MM/YYYY</a:t>
              </a:r>
              <a:endParaRPr lang="en-AU" dirty="0">
                <a:solidFill>
                  <a:schemeClr val="bg1">
                    <a:lumMod val="65000"/>
                  </a:schemeClr>
                </a:solidFill>
                <a:latin typeface="Lato" panose="020F0502020204030203" pitchFamily="34" charset="0"/>
              </a:endParaRPr>
            </a:p>
          </p:txBody>
        </p:sp>
        <p:sp>
          <p:nvSpPr>
            <p:cNvPr id="20" name="TextBox 19"/>
            <p:cNvSpPr txBox="1"/>
            <p:nvPr/>
          </p:nvSpPr>
          <p:spPr>
            <a:xfrm>
              <a:off x="1547244" y="2113626"/>
              <a:ext cx="840295"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Date of Birth</a:t>
              </a:r>
              <a:endParaRPr lang="en-AU" sz="900" dirty="0">
                <a:solidFill>
                  <a:schemeClr val="tx1">
                    <a:lumMod val="65000"/>
                    <a:lumOff val="35000"/>
                  </a:schemeClr>
                </a:solidFill>
                <a:latin typeface="Lato" panose="020F0502020204030203" pitchFamily="34" charset="0"/>
              </a:endParaRPr>
            </a:p>
          </p:txBody>
        </p:sp>
        <p:sp>
          <p:nvSpPr>
            <p:cNvPr id="21" name="Rounded Rectangle 20"/>
            <p:cNvSpPr/>
            <p:nvPr/>
          </p:nvSpPr>
          <p:spPr>
            <a:xfrm>
              <a:off x="1547244" y="3004529"/>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john@micro2move.com</a:t>
              </a:r>
              <a:endParaRPr lang="en-AU" dirty="0">
                <a:solidFill>
                  <a:schemeClr val="bg1">
                    <a:lumMod val="65000"/>
                  </a:schemeClr>
                </a:solidFill>
                <a:latin typeface="Lato" panose="020F0502020204030203" pitchFamily="34" charset="0"/>
              </a:endParaRPr>
            </a:p>
          </p:txBody>
        </p:sp>
        <p:sp>
          <p:nvSpPr>
            <p:cNvPr id="22" name="TextBox 21"/>
            <p:cNvSpPr txBox="1"/>
            <p:nvPr/>
          </p:nvSpPr>
          <p:spPr>
            <a:xfrm>
              <a:off x="1547244" y="2758308"/>
              <a:ext cx="1619354"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Email (for receipts and rides)</a:t>
              </a:r>
              <a:endParaRPr lang="en-AU" sz="900" dirty="0">
                <a:solidFill>
                  <a:schemeClr val="tx1">
                    <a:lumMod val="65000"/>
                    <a:lumOff val="35000"/>
                  </a:schemeClr>
                </a:solidFill>
                <a:latin typeface="Lato" panose="020F0502020204030203" pitchFamily="34" charset="0"/>
              </a:endParaRPr>
            </a:p>
          </p:txBody>
        </p:sp>
        <p:sp>
          <p:nvSpPr>
            <p:cNvPr id="24" name="Rounded Rectangle 23"/>
            <p:cNvSpPr/>
            <p:nvPr/>
          </p:nvSpPr>
          <p:spPr>
            <a:xfrm>
              <a:off x="1547244" y="3650832"/>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1050" dirty="0">
                <a:solidFill>
                  <a:schemeClr val="bg1">
                    <a:lumMod val="65000"/>
                  </a:schemeClr>
                </a:solidFill>
                <a:latin typeface="Lato" panose="020F0502020204030203" pitchFamily="34" charset="0"/>
              </a:endParaRPr>
            </a:p>
            <a:p>
              <a:r>
                <a:rPr lang="en-AU" sz="800" dirty="0">
                  <a:solidFill>
                    <a:schemeClr val="bg1">
                      <a:lumMod val="65000"/>
                    </a:schemeClr>
                  </a:solidFill>
                  <a:latin typeface="Lato" panose="020F0502020204030203" pitchFamily="34" charset="0"/>
                </a:rPr>
                <a:t>⬤⬤⬤⬤⬤⬤</a:t>
              </a:r>
            </a:p>
            <a:p>
              <a:endParaRPr lang="en-AU" sz="1050" dirty="0">
                <a:solidFill>
                  <a:schemeClr val="bg1">
                    <a:lumMod val="65000"/>
                  </a:schemeClr>
                </a:solidFill>
                <a:latin typeface="Lato" panose="020F0502020204030203" pitchFamily="34" charset="0"/>
              </a:endParaRPr>
            </a:p>
          </p:txBody>
        </p:sp>
        <p:sp>
          <p:nvSpPr>
            <p:cNvPr id="25" name="TextBox 24"/>
            <p:cNvSpPr txBox="1"/>
            <p:nvPr/>
          </p:nvSpPr>
          <p:spPr>
            <a:xfrm>
              <a:off x="1547244" y="3404611"/>
              <a:ext cx="1048685"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Create Password</a:t>
              </a:r>
              <a:endParaRPr lang="en-AU" sz="900" dirty="0">
                <a:solidFill>
                  <a:schemeClr val="tx1">
                    <a:lumMod val="65000"/>
                    <a:lumOff val="35000"/>
                  </a:schemeClr>
                </a:solidFill>
                <a:latin typeface="Lato" panose="020F0502020204030203" pitchFamily="34" charset="0"/>
              </a:endParaRPr>
            </a:p>
          </p:txBody>
        </p:sp>
        <p:sp>
          <p:nvSpPr>
            <p:cNvPr id="18" name="Rectangle 17"/>
            <p:cNvSpPr/>
            <p:nvPr/>
          </p:nvSpPr>
          <p:spPr>
            <a:xfrm>
              <a:off x="1585256" y="4191796"/>
              <a:ext cx="193424" cy="210677"/>
            </a:xfrm>
            <a:prstGeom prst="rect">
              <a:avLst/>
            </a:prstGeom>
            <a:solidFill>
              <a:srgbClr val="F4E1FF"/>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TextBox 25"/>
            <p:cNvSpPr txBox="1"/>
            <p:nvPr/>
          </p:nvSpPr>
          <p:spPr>
            <a:xfrm>
              <a:off x="1778680" y="4191796"/>
              <a:ext cx="1919115" cy="246221"/>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I accept the </a:t>
              </a:r>
              <a:r>
                <a:rPr lang="en-US" sz="1000" b="1" u="sng" dirty="0">
                  <a:solidFill>
                    <a:srgbClr val="9510E4"/>
                  </a:solidFill>
                  <a:latin typeface="Lato" panose="020F0502020204030203" pitchFamily="34" charset="0"/>
                </a:rPr>
                <a:t>Terms &amp; Conditions</a:t>
              </a:r>
              <a:endParaRPr lang="en-AU" sz="900" b="1" u="sng" dirty="0">
                <a:solidFill>
                  <a:srgbClr val="9510E4"/>
                </a:solidFill>
                <a:latin typeface="Lato" panose="020F0502020204030203" pitchFamily="34" charset="0"/>
              </a:endParaRPr>
            </a:p>
          </p:txBody>
        </p:sp>
        <p:sp>
          <p:nvSpPr>
            <p:cNvPr id="28" name="Rounded Rectangle 27"/>
            <p:cNvSpPr/>
            <p:nvPr/>
          </p:nvSpPr>
          <p:spPr>
            <a:xfrm>
              <a:off x="1547244" y="4508324"/>
              <a:ext cx="1279775" cy="840324"/>
            </a:xfrm>
            <a:prstGeom prst="roundRect">
              <a:avLst/>
            </a:prstGeom>
            <a:blipFill>
              <a:blip r:embed="rId4"/>
              <a:stretch>
                <a:fillRect/>
              </a:stretch>
            </a:bli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ounded Rectangle 28"/>
            <p:cNvSpPr/>
            <p:nvPr/>
          </p:nvSpPr>
          <p:spPr>
            <a:xfrm>
              <a:off x="2930540" y="4508324"/>
              <a:ext cx="1362752" cy="840324"/>
            </a:xfrm>
            <a:prstGeom prst="roundRect">
              <a:avLst/>
            </a:prstGeom>
            <a:blipFill>
              <a:blip r:embed="rId5"/>
              <a:stretch>
                <a:fillRect/>
              </a:stretch>
            </a:bli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TextBox 30"/>
            <p:cNvSpPr txBox="1"/>
            <p:nvPr/>
          </p:nvSpPr>
          <p:spPr>
            <a:xfrm>
              <a:off x="3519555" y="4546022"/>
              <a:ext cx="184731" cy="230832"/>
            </a:xfrm>
            <a:prstGeom prst="rect">
              <a:avLst/>
            </a:prstGeom>
            <a:noFill/>
          </p:spPr>
          <p:txBody>
            <a:bodyPr wrap="none" rtlCol="0">
              <a:spAutoFit/>
            </a:bodyPr>
            <a:lstStyle/>
            <a:p>
              <a:pPr algn="ctr"/>
              <a:endParaRPr lang="en-AU" sz="900" dirty="0">
                <a:solidFill>
                  <a:schemeClr val="tx1">
                    <a:lumMod val="65000"/>
                    <a:lumOff val="35000"/>
                  </a:schemeClr>
                </a:solidFill>
                <a:latin typeface="Lato" panose="020F0502020204030203" pitchFamily="34" charset="0"/>
              </a:endParaRPr>
            </a:p>
          </p:txBody>
        </p:sp>
        <p:sp>
          <p:nvSpPr>
            <p:cNvPr id="34" name="Rounded Rectangle 33"/>
            <p:cNvSpPr/>
            <p:nvPr/>
          </p:nvSpPr>
          <p:spPr>
            <a:xfrm>
              <a:off x="1547244" y="5531851"/>
              <a:ext cx="2743199" cy="399142"/>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Lato" panose="020F0502020204030203" pitchFamily="34" charset="0"/>
                </a:rPr>
                <a:t>Continue</a:t>
              </a:r>
              <a:endParaRPr lang="en-AU" sz="2800" b="1" dirty="0">
                <a:solidFill>
                  <a:schemeClr val="bg1"/>
                </a:solidFill>
                <a:latin typeface="Lato" panose="020F0502020204030203" pitchFamily="34" charset="0"/>
              </a:endParaRPr>
            </a:p>
          </p:txBody>
        </p:sp>
        <p:sp>
          <p:nvSpPr>
            <p:cNvPr id="35" name="Rounded Rectangle 34"/>
            <p:cNvSpPr/>
            <p:nvPr/>
          </p:nvSpPr>
          <p:spPr>
            <a:xfrm>
              <a:off x="1547244" y="5933182"/>
              <a:ext cx="2743199" cy="399142"/>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50000"/>
                    </a:schemeClr>
                  </a:solidFill>
                  <a:latin typeface="Lato" panose="020F0502020204030203" pitchFamily="34" charset="0"/>
                </a:rPr>
                <a:t>Already an user? </a:t>
              </a:r>
              <a:r>
                <a:rPr lang="en-US" sz="1200" u="sng" dirty="0">
                  <a:solidFill>
                    <a:srgbClr val="9510E4"/>
                  </a:solidFill>
                  <a:latin typeface="Lato" panose="020F0502020204030203" pitchFamily="34" charset="0"/>
                </a:rPr>
                <a:t>Sign in</a:t>
              </a:r>
              <a:r>
                <a:rPr lang="en-US" sz="1200" u="sng" dirty="0">
                  <a:solidFill>
                    <a:schemeClr val="bg1">
                      <a:lumMod val="50000"/>
                    </a:schemeClr>
                  </a:solidFill>
                  <a:latin typeface="Lato" panose="020F0502020204030203" pitchFamily="34" charset="0"/>
                </a:rPr>
                <a:t> </a:t>
              </a:r>
              <a:endParaRPr lang="en-AU" sz="1200" u="sng" dirty="0">
                <a:solidFill>
                  <a:schemeClr val="bg1">
                    <a:lumMod val="50000"/>
                  </a:schemeClr>
                </a:solidFill>
                <a:latin typeface="Lato" panose="020F0502020204030203" pitchFamily="34" charset="0"/>
              </a:endParaRPr>
            </a:p>
          </p:txBody>
        </p:sp>
      </p:grpSp>
      <p:grpSp>
        <p:nvGrpSpPr>
          <p:cNvPr id="38" name="Group 37"/>
          <p:cNvGrpSpPr/>
          <p:nvPr/>
        </p:nvGrpSpPr>
        <p:grpSpPr>
          <a:xfrm>
            <a:off x="4980599" y="0"/>
            <a:ext cx="3374571" cy="6858000"/>
            <a:chOff x="1231559" y="0"/>
            <a:chExt cx="3374571" cy="6858000"/>
          </a:xfrm>
        </p:grpSpPr>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1934" y="463241"/>
              <a:ext cx="778707" cy="778707"/>
            </a:xfrm>
            <a:prstGeom prst="rect">
              <a:avLst/>
            </a:prstGeom>
          </p:spPr>
        </p:pic>
        <p:pic>
          <p:nvPicPr>
            <p:cNvPr id="59" name="Picture 58"/>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1231559"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60" name="TextBox 59"/>
            <p:cNvSpPr txBox="1"/>
            <p:nvPr/>
          </p:nvSpPr>
          <p:spPr>
            <a:xfrm>
              <a:off x="2009781" y="718728"/>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grpSp>
      <p:sp>
        <p:nvSpPr>
          <p:cNvPr id="39" name="TextBox 38"/>
          <p:cNvSpPr txBox="1"/>
          <p:nvPr/>
        </p:nvSpPr>
        <p:spPr>
          <a:xfrm>
            <a:off x="5176471" y="1118837"/>
            <a:ext cx="2938829" cy="715581"/>
          </a:xfrm>
          <a:prstGeom prst="rect">
            <a:avLst/>
          </a:prstGeom>
          <a:noFill/>
        </p:spPr>
        <p:txBody>
          <a:bodyPr wrap="square" rtlCol="0">
            <a:spAutoFit/>
          </a:bodyPr>
          <a:lstStyle/>
          <a:p>
            <a:r>
              <a:rPr lang="en-US" b="1" dirty="0">
                <a:solidFill>
                  <a:schemeClr val="tx1">
                    <a:lumMod val="65000"/>
                    <a:lumOff val="35000"/>
                  </a:schemeClr>
                </a:solidFill>
                <a:latin typeface="Comfortaa" pitchFamily="2" charset="0"/>
              </a:rPr>
              <a:t> Sign up</a:t>
            </a:r>
          </a:p>
          <a:p>
            <a:endParaRPr lang="en-US" sz="1050" b="1" dirty="0">
              <a:solidFill>
                <a:schemeClr val="tx1">
                  <a:lumMod val="65000"/>
                  <a:lumOff val="35000"/>
                </a:schemeClr>
              </a:solidFill>
              <a:latin typeface="Comfortaa" pitchFamily="2" charset="0"/>
            </a:endParaRPr>
          </a:p>
          <a:p>
            <a:r>
              <a:rPr lang="en-US" sz="1200" dirty="0">
                <a:solidFill>
                  <a:schemeClr val="tx1">
                    <a:lumMod val="65000"/>
                    <a:lumOff val="35000"/>
                  </a:schemeClr>
                </a:solidFill>
                <a:latin typeface="Lato" panose="020F0502020204030203" pitchFamily="34" charset="0"/>
              </a:rPr>
              <a:t>Take selfie holding your Government ID</a:t>
            </a:r>
            <a:endParaRPr lang="en-AU" sz="1200" dirty="0">
              <a:solidFill>
                <a:schemeClr val="tx1">
                  <a:lumMod val="65000"/>
                  <a:lumOff val="35000"/>
                </a:schemeClr>
              </a:solidFill>
              <a:latin typeface="Lato" panose="020F0502020204030203" pitchFamily="34" charset="0"/>
            </a:endParaRPr>
          </a:p>
        </p:txBody>
      </p:sp>
      <p:sp>
        <p:nvSpPr>
          <p:cNvPr id="5" name="Oval 4"/>
          <p:cNvSpPr/>
          <p:nvPr/>
        </p:nvSpPr>
        <p:spPr>
          <a:xfrm>
            <a:off x="6128959" y="168981"/>
            <a:ext cx="264221" cy="25773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Rounded Rectangle 69"/>
          <p:cNvSpPr/>
          <p:nvPr/>
        </p:nvSpPr>
        <p:spPr>
          <a:xfrm>
            <a:off x="5230684" y="2134866"/>
            <a:ext cx="2876995" cy="2411156"/>
          </a:xfrm>
          <a:prstGeom prst="roundRect">
            <a:avLst>
              <a:gd name="adj" fmla="val 6870"/>
            </a:avLst>
          </a:prstGeom>
          <a:blipFill>
            <a:blip r:embed="rId5"/>
            <a:stretch>
              <a:fillRect/>
            </a:stretch>
          </a:bli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9" name="Group 8"/>
          <p:cNvGrpSpPr/>
          <p:nvPr/>
        </p:nvGrpSpPr>
        <p:grpSpPr>
          <a:xfrm>
            <a:off x="6277977" y="5228890"/>
            <a:ext cx="755742" cy="755742"/>
            <a:chOff x="6277977" y="5021061"/>
            <a:chExt cx="755742" cy="755742"/>
          </a:xfrm>
        </p:grpSpPr>
        <p:sp>
          <p:nvSpPr>
            <p:cNvPr id="72" name="Freeform 71"/>
            <p:cNvSpPr/>
            <p:nvPr/>
          </p:nvSpPr>
          <p:spPr>
            <a:xfrm>
              <a:off x="6277977" y="5021061"/>
              <a:ext cx="755742" cy="755742"/>
            </a:xfrm>
            <a:custGeom>
              <a:avLst/>
              <a:gdLst>
                <a:gd name="connsiteX0" fmla="*/ 810000 w 1620000"/>
                <a:gd name="connsiteY0" fmla="*/ 0 h 1620000"/>
                <a:gd name="connsiteX1" fmla="*/ 1620000 w 1620000"/>
                <a:gd name="connsiteY1" fmla="*/ 810000 h 1620000"/>
                <a:gd name="connsiteX2" fmla="*/ 810000 w 1620000"/>
                <a:gd name="connsiteY2" fmla="*/ 1620000 h 1620000"/>
                <a:gd name="connsiteX3" fmla="*/ 0 w 1620000"/>
                <a:gd name="connsiteY3" fmla="*/ 810000 h 1620000"/>
                <a:gd name="connsiteX4" fmla="*/ 810000 w 1620000"/>
                <a:gd name="connsiteY4" fmla="*/ 0 h 16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000" h="1620000">
                  <a:moveTo>
                    <a:pt x="810000" y="0"/>
                  </a:moveTo>
                  <a:cubicBezTo>
                    <a:pt x="1257351" y="0"/>
                    <a:pt x="1620000" y="362649"/>
                    <a:pt x="1620000" y="810000"/>
                  </a:cubicBezTo>
                  <a:cubicBezTo>
                    <a:pt x="1620000" y="1257351"/>
                    <a:pt x="1257351" y="1620000"/>
                    <a:pt x="810000" y="1620000"/>
                  </a:cubicBezTo>
                  <a:cubicBezTo>
                    <a:pt x="362649" y="1620000"/>
                    <a:pt x="0" y="1257351"/>
                    <a:pt x="0" y="810000"/>
                  </a:cubicBezTo>
                  <a:cubicBezTo>
                    <a:pt x="0" y="362649"/>
                    <a:pt x="362649" y="0"/>
                    <a:pt x="810000" y="0"/>
                  </a:cubicBezTo>
                  <a:close/>
                </a:path>
              </a:pathLst>
            </a:custGeom>
            <a:noFill/>
            <a:ln>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ln>
                  <a:solidFill>
                    <a:srgbClr val="9510E4"/>
                  </a:solidFill>
                </a:ln>
                <a:noFill/>
              </a:endParaRPr>
            </a:p>
          </p:txBody>
        </p:sp>
        <p:sp>
          <p:nvSpPr>
            <p:cNvPr id="73" name="Freeform 72"/>
            <p:cNvSpPr/>
            <p:nvPr/>
          </p:nvSpPr>
          <p:spPr>
            <a:xfrm>
              <a:off x="6394553" y="5140841"/>
              <a:ext cx="516182" cy="516182"/>
            </a:xfrm>
            <a:custGeom>
              <a:avLst/>
              <a:gdLst>
                <a:gd name="connsiteX0" fmla="*/ 810000 w 1620000"/>
                <a:gd name="connsiteY0" fmla="*/ 0 h 1620000"/>
                <a:gd name="connsiteX1" fmla="*/ 1620000 w 1620000"/>
                <a:gd name="connsiteY1" fmla="*/ 810000 h 1620000"/>
                <a:gd name="connsiteX2" fmla="*/ 810000 w 1620000"/>
                <a:gd name="connsiteY2" fmla="*/ 1620000 h 1620000"/>
                <a:gd name="connsiteX3" fmla="*/ 0 w 1620000"/>
                <a:gd name="connsiteY3" fmla="*/ 810000 h 1620000"/>
                <a:gd name="connsiteX4" fmla="*/ 810000 w 1620000"/>
                <a:gd name="connsiteY4" fmla="*/ 0 h 16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000" h="1620000">
                  <a:moveTo>
                    <a:pt x="810000" y="0"/>
                  </a:moveTo>
                  <a:cubicBezTo>
                    <a:pt x="1257351" y="0"/>
                    <a:pt x="1620000" y="362649"/>
                    <a:pt x="1620000" y="810000"/>
                  </a:cubicBezTo>
                  <a:cubicBezTo>
                    <a:pt x="1620000" y="1257351"/>
                    <a:pt x="1257351" y="1620000"/>
                    <a:pt x="810000" y="1620000"/>
                  </a:cubicBezTo>
                  <a:cubicBezTo>
                    <a:pt x="362649" y="1620000"/>
                    <a:pt x="0" y="1257351"/>
                    <a:pt x="0" y="810000"/>
                  </a:cubicBezTo>
                  <a:cubicBezTo>
                    <a:pt x="0" y="362649"/>
                    <a:pt x="362649" y="0"/>
                    <a:pt x="810000" y="0"/>
                  </a:cubicBezTo>
                  <a:close/>
                </a:path>
              </a:pathLst>
            </a:cu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grpSp>
      <p:sp>
        <p:nvSpPr>
          <p:cNvPr id="10" name="Rectangle 9"/>
          <p:cNvSpPr/>
          <p:nvPr/>
        </p:nvSpPr>
        <p:spPr>
          <a:xfrm>
            <a:off x="1503073" y="4128173"/>
            <a:ext cx="357790" cy="369332"/>
          </a:xfrm>
          <a:prstGeom prst="rect">
            <a:avLst/>
          </a:prstGeom>
        </p:spPr>
        <p:txBody>
          <a:bodyPr wrap="none">
            <a:spAutoFit/>
          </a:bodyPr>
          <a:lstStyle/>
          <a:p>
            <a:r>
              <a:rPr lang="en-AU" b="1" dirty="0">
                <a:solidFill>
                  <a:schemeClr val="tx1">
                    <a:lumMod val="50000"/>
                    <a:lumOff val="50000"/>
                  </a:schemeClr>
                </a:solidFill>
                <a:latin typeface="Google Sans"/>
              </a:rPr>
              <a:t>✓</a:t>
            </a:r>
            <a:endParaRPr lang="en-AU" dirty="0">
              <a:solidFill>
                <a:schemeClr val="tx1">
                  <a:lumMod val="50000"/>
                  <a:lumOff val="50000"/>
                </a:schemeClr>
              </a:solidFill>
            </a:endParaRPr>
          </a:p>
        </p:txBody>
      </p:sp>
    </p:spTree>
    <p:extLst>
      <p:ext uri="{BB962C8B-B14F-4D97-AF65-F5344CB8AC3E}">
        <p14:creationId xmlns:p14="http://schemas.microsoft.com/office/powerpoint/2010/main" val="1334028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ounded Rectangle 82"/>
          <p:cNvSpPr/>
          <p:nvPr/>
        </p:nvSpPr>
        <p:spPr>
          <a:xfrm>
            <a:off x="4695387" y="251798"/>
            <a:ext cx="3049352" cy="6194159"/>
          </a:xfrm>
          <a:prstGeom prst="roundRect">
            <a:avLst/>
          </a:prstGeom>
          <a:solidFill>
            <a:srgbClr val="FFFA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13" name="Rectangle 112"/>
          <p:cNvSpPr/>
          <p:nvPr/>
        </p:nvSpPr>
        <p:spPr>
          <a:xfrm>
            <a:off x="4602652" y="1840458"/>
            <a:ext cx="3164399" cy="3261106"/>
          </a:xfrm>
          <a:prstGeom prst="rect">
            <a:avLst/>
          </a:prstGeom>
          <a:solidFill>
            <a:srgbClr val="FF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p:cNvSpPr txBox="1"/>
          <p:nvPr/>
        </p:nvSpPr>
        <p:spPr>
          <a:xfrm rot="16200000">
            <a:off x="-3045810" y="3044278"/>
            <a:ext cx="6858000" cy="769441"/>
          </a:xfrm>
          <a:prstGeom prst="rect">
            <a:avLst/>
          </a:prstGeom>
          <a:noFill/>
        </p:spPr>
        <p:txBody>
          <a:bodyPr wrap="square" rtlCol="0">
            <a:spAutoFit/>
          </a:bodyPr>
          <a:lstStyle/>
          <a:p>
            <a:r>
              <a:rPr lang="en-US" sz="4400" b="1" dirty="0"/>
              <a:t>Owner E-Bike List Screens</a:t>
            </a:r>
            <a:endParaRPr lang="en-AU" sz="4400" b="1" dirty="0"/>
          </a:p>
        </p:txBody>
      </p:sp>
      <p:grpSp>
        <p:nvGrpSpPr>
          <p:cNvPr id="9" name="Group 8"/>
          <p:cNvGrpSpPr/>
          <p:nvPr/>
        </p:nvGrpSpPr>
        <p:grpSpPr>
          <a:xfrm>
            <a:off x="967292" y="-2"/>
            <a:ext cx="3374571" cy="6858000"/>
            <a:chOff x="7977692" y="0"/>
            <a:chExt cx="3374571" cy="6858000"/>
          </a:xfrm>
        </p:grpSpPr>
        <p:sp>
          <p:nvSpPr>
            <p:cNvPr id="96" name="Rounded Rectangle 95"/>
            <p:cNvSpPr/>
            <p:nvPr/>
          </p:nvSpPr>
          <p:spPr>
            <a:xfrm>
              <a:off x="8175511" y="251800"/>
              <a:ext cx="3049352" cy="6194159"/>
            </a:xfrm>
            <a:prstGeom prst="roundRect">
              <a:avLst/>
            </a:prstGeom>
            <a:solidFill>
              <a:srgbClr val="FFFA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93" name="Group 92"/>
            <p:cNvGrpSpPr/>
            <p:nvPr/>
          </p:nvGrpSpPr>
          <p:grpSpPr>
            <a:xfrm>
              <a:off x="8188075" y="463241"/>
              <a:ext cx="2849326" cy="1024928"/>
              <a:chOff x="8957695" y="463241"/>
              <a:chExt cx="2849326" cy="1024928"/>
            </a:xfrm>
          </p:grpSpPr>
          <p:grpSp>
            <p:nvGrpSpPr>
              <p:cNvPr id="68" name="Group 67"/>
              <p:cNvGrpSpPr/>
              <p:nvPr/>
            </p:nvGrpSpPr>
            <p:grpSpPr>
              <a:xfrm>
                <a:off x="8957695" y="463241"/>
                <a:ext cx="2435973" cy="778707"/>
                <a:chOff x="1391934" y="463241"/>
                <a:chExt cx="2435973" cy="778707"/>
              </a:xfrm>
            </p:grpSpPr>
            <p:pic>
              <p:nvPicPr>
                <p:cNvPr id="88" name="Picture 8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1934" y="463241"/>
                  <a:ext cx="778707" cy="778707"/>
                </a:xfrm>
                <a:prstGeom prst="rect">
                  <a:avLst/>
                </a:prstGeom>
              </p:spPr>
            </p:pic>
            <p:sp>
              <p:nvSpPr>
                <p:cNvPr id="90" name="TextBox 89"/>
                <p:cNvSpPr txBox="1"/>
                <p:nvPr/>
              </p:nvSpPr>
              <p:spPr>
                <a:xfrm>
                  <a:off x="2009781" y="718728"/>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grpSp>
          <p:sp>
            <p:nvSpPr>
              <p:cNvPr id="69" name="TextBox 68"/>
              <p:cNvSpPr txBox="1"/>
              <p:nvPr/>
            </p:nvSpPr>
            <p:spPr>
              <a:xfrm>
                <a:off x="8993192" y="1118837"/>
                <a:ext cx="2813829" cy="369332"/>
              </a:xfrm>
              <a:prstGeom prst="rect">
                <a:avLst/>
              </a:prstGeom>
              <a:noFill/>
            </p:spPr>
            <p:txBody>
              <a:bodyPr wrap="square" rtlCol="0">
                <a:spAutoFit/>
              </a:bodyPr>
              <a:lstStyle/>
              <a:p>
                <a:r>
                  <a:rPr lang="en-US" b="1" dirty="0">
                    <a:solidFill>
                      <a:srgbClr val="506445"/>
                    </a:solidFill>
                    <a:latin typeface="Comfortaa" pitchFamily="2" charset="0"/>
                  </a:rPr>
                  <a:t>Welcome Owen</a:t>
                </a:r>
                <a:endParaRPr lang="en-AU" b="1" dirty="0">
                  <a:solidFill>
                    <a:srgbClr val="506445"/>
                  </a:solidFill>
                  <a:latin typeface="Comfortaa" pitchFamily="2" charset="0"/>
                </a:endParaRPr>
              </a:p>
            </p:txBody>
          </p:sp>
        </p:grpSp>
        <p:grpSp>
          <p:nvGrpSpPr>
            <p:cNvPr id="67" name="Group 66"/>
            <p:cNvGrpSpPr/>
            <p:nvPr/>
          </p:nvGrpSpPr>
          <p:grpSpPr>
            <a:xfrm>
              <a:off x="7977692" y="0"/>
              <a:ext cx="3374571" cy="6858000"/>
              <a:chOff x="8817429" y="0"/>
              <a:chExt cx="3374571" cy="6858000"/>
            </a:xfrm>
          </p:grpSpPr>
          <p:grpSp>
            <p:nvGrpSpPr>
              <p:cNvPr id="70" name="Group 69"/>
              <p:cNvGrpSpPr/>
              <p:nvPr/>
            </p:nvGrpSpPr>
            <p:grpSpPr>
              <a:xfrm>
                <a:off x="8817429" y="0"/>
                <a:ext cx="3374571" cy="6858000"/>
                <a:chOff x="6333672" y="0"/>
                <a:chExt cx="3374571" cy="6858000"/>
              </a:xfrm>
            </p:grpSpPr>
            <p:pic>
              <p:nvPicPr>
                <p:cNvPr id="76" name="Picture 75"/>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77" name="Freeform 76"/>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71" name="TextBox 70"/>
              <p:cNvSpPr txBox="1"/>
              <p:nvPr/>
            </p:nvSpPr>
            <p:spPr>
              <a:xfrm>
                <a:off x="9242697" y="5844921"/>
                <a:ext cx="678180" cy="523220"/>
              </a:xfrm>
              <a:prstGeom prst="rect">
                <a:avLst/>
              </a:prstGeom>
              <a:noFill/>
            </p:spPr>
            <p:txBody>
              <a:bodyPr wrap="square" rtlCol="0">
                <a:spAutoFit/>
              </a:bodyPr>
              <a:lstStyle/>
              <a:p>
                <a:pPr algn="ctr"/>
                <a:r>
                  <a:rPr lang="en-AU" b="1" dirty="0">
                    <a:solidFill>
                      <a:srgbClr val="506445"/>
                    </a:solidFill>
                  </a:rPr>
                  <a:t>🚲</a:t>
                </a:r>
                <a:br>
                  <a:rPr lang="en-AU" b="1" dirty="0">
                    <a:solidFill>
                      <a:srgbClr val="506445"/>
                    </a:solidFill>
                  </a:rPr>
                </a:br>
                <a:r>
                  <a:rPr lang="en-AU" sz="1000" b="1" dirty="0">
                    <a:solidFill>
                      <a:srgbClr val="506445"/>
                    </a:solidFill>
                  </a:rPr>
                  <a:t>My Rides</a:t>
                </a:r>
              </a:p>
            </p:txBody>
          </p:sp>
          <p:sp>
            <p:nvSpPr>
              <p:cNvPr id="72" name="TextBox 71"/>
              <p:cNvSpPr txBox="1"/>
              <p:nvPr/>
            </p:nvSpPr>
            <p:spPr>
              <a:xfrm>
                <a:off x="10621917" y="5845937"/>
                <a:ext cx="678180" cy="523220"/>
              </a:xfrm>
              <a:prstGeom prst="rect">
                <a:avLst/>
              </a:prstGeom>
              <a:noFill/>
            </p:spPr>
            <p:txBody>
              <a:bodyPr wrap="square" rtlCol="0">
                <a:spAutoFit/>
              </a:bodyPr>
              <a:lstStyle/>
              <a:p>
                <a:pPr algn="ctr"/>
                <a:r>
                  <a:rPr lang="en-AU" b="1" dirty="0">
                    <a:solidFill>
                      <a:srgbClr val="506445"/>
                    </a:solidFill>
                  </a:rPr>
                  <a:t>🌐</a:t>
                </a:r>
                <a:br>
                  <a:rPr lang="en-AU" b="1" dirty="0">
                    <a:solidFill>
                      <a:srgbClr val="506445"/>
                    </a:solidFill>
                  </a:rPr>
                </a:br>
                <a:r>
                  <a:rPr lang="en-AU" sz="1000" b="1" dirty="0">
                    <a:solidFill>
                      <a:srgbClr val="506445"/>
                    </a:solidFill>
                  </a:rPr>
                  <a:t>Explore</a:t>
                </a:r>
              </a:p>
            </p:txBody>
          </p:sp>
          <p:sp>
            <p:nvSpPr>
              <p:cNvPr id="73" name="TextBox 72"/>
              <p:cNvSpPr txBox="1"/>
              <p:nvPr/>
            </p:nvSpPr>
            <p:spPr>
              <a:xfrm>
                <a:off x="11300097" y="5844921"/>
                <a:ext cx="678180" cy="523220"/>
              </a:xfrm>
              <a:prstGeom prst="rect">
                <a:avLst/>
              </a:prstGeom>
              <a:noFill/>
            </p:spPr>
            <p:txBody>
              <a:bodyPr wrap="square" rtlCol="0">
                <a:spAutoFit/>
              </a:bodyPr>
              <a:lstStyle/>
              <a:p>
                <a:pPr algn="ctr"/>
                <a:r>
                  <a:rPr lang="en-AU" b="1" dirty="0">
                    <a:solidFill>
                      <a:srgbClr val="506445"/>
                    </a:solidFill>
                  </a:rPr>
                  <a:t>👤</a:t>
                </a:r>
                <a:br>
                  <a:rPr lang="en-AU" b="1" dirty="0">
                    <a:solidFill>
                      <a:srgbClr val="506445"/>
                    </a:solidFill>
                  </a:rPr>
                </a:br>
                <a:r>
                  <a:rPr lang="en-AU" sz="1000" b="1" dirty="0">
                    <a:solidFill>
                      <a:srgbClr val="506445"/>
                    </a:solidFill>
                  </a:rPr>
                  <a:t>Profile</a:t>
                </a:r>
              </a:p>
            </p:txBody>
          </p:sp>
          <p:sp>
            <p:nvSpPr>
              <p:cNvPr id="74" name="Oval 73"/>
              <p:cNvSpPr/>
              <p:nvPr/>
            </p:nvSpPr>
            <p:spPr>
              <a:xfrm>
                <a:off x="10115282" y="586016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75" name="TextBox 74"/>
              <p:cNvSpPr txBox="1"/>
              <p:nvPr/>
            </p:nvSpPr>
            <p:spPr>
              <a:xfrm>
                <a:off x="9920877" y="5844861"/>
                <a:ext cx="701040" cy="52706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My Bikes</a:t>
                </a:r>
              </a:p>
            </p:txBody>
          </p:sp>
        </p:grpSp>
        <p:sp>
          <p:nvSpPr>
            <p:cNvPr id="79" name="Freeform 78"/>
            <p:cNvSpPr/>
            <p:nvPr/>
          </p:nvSpPr>
          <p:spPr>
            <a:xfrm>
              <a:off x="9287106" y="2572950"/>
              <a:ext cx="755742" cy="755742"/>
            </a:xfrm>
            <a:custGeom>
              <a:avLst/>
              <a:gdLst>
                <a:gd name="connsiteX0" fmla="*/ 750652 w 1620000"/>
                <a:gd name="connsiteY0" fmla="*/ 377243 h 1620000"/>
                <a:gd name="connsiteX1" fmla="*/ 750652 w 1620000"/>
                <a:gd name="connsiteY1" fmla="*/ 750652 h 1620000"/>
                <a:gd name="connsiteX2" fmla="*/ 377243 w 1620000"/>
                <a:gd name="connsiteY2" fmla="*/ 750652 h 1620000"/>
                <a:gd name="connsiteX3" fmla="*/ 377243 w 1620000"/>
                <a:gd name="connsiteY3" fmla="*/ 869349 h 1620000"/>
                <a:gd name="connsiteX4" fmla="*/ 750652 w 1620000"/>
                <a:gd name="connsiteY4" fmla="*/ 869349 h 1620000"/>
                <a:gd name="connsiteX5" fmla="*/ 750652 w 1620000"/>
                <a:gd name="connsiteY5" fmla="*/ 1242758 h 1620000"/>
                <a:gd name="connsiteX6" fmla="*/ 869349 w 1620000"/>
                <a:gd name="connsiteY6" fmla="*/ 1242758 h 1620000"/>
                <a:gd name="connsiteX7" fmla="*/ 869349 w 1620000"/>
                <a:gd name="connsiteY7" fmla="*/ 869349 h 1620000"/>
                <a:gd name="connsiteX8" fmla="*/ 1242758 w 1620000"/>
                <a:gd name="connsiteY8" fmla="*/ 869349 h 1620000"/>
                <a:gd name="connsiteX9" fmla="*/ 1242758 w 1620000"/>
                <a:gd name="connsiteY9" fmla="*/ 750652 h 1620000"/>
                <a:gd name="connsiteX10" fmla="*/ 869349 w 1620000"/>
                <a:gd name="connsiteY10" fmla="*/ 750652 h 1620000"/>
                <a:gd name="connsiteX11" fmla="*/ 869349 w 1620000"/>
                <a:gd name="connsiteY11" fmla="*/ 377243 h 1620000"/>
                <a:gd name="connsiteX12" fmla="*/ 810000 w 1620000"/>
                <a:gd name="connsiteY12" fmla="*/ 0 h 1620000"/>
                <a:gd name="connsiteX13" fmla="*/ 1620000 w 1620000"/>
                <a:gd name="connsiteY13" fmla="*/ 810000 h 1620000"/>
                <a:gd name="connsiteX14" fmla="*/ 810000 w 1620000"/>
                <a:gd name="connsiteY14" fmla="*/ 1620000 h 1620000"/>
                <a:gd name="connsiteX15" fmla="*/ 0 w 1620000"/>
                <a:gd name="connsiteY15" fmla="*/ 810000 h 1620000"/>
                <a:gd name="connsiteX16" fmla="*/ 810000 w 1620000"/>
                <a:gd name="connsiteY16" fmla="*/ 0 h 16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0000" h="1620000">
                  <a:moveTo>
                    <a:pt x="750652" y="377243"/>
                  </a:moveTo>
                  <a:lnTo>
                    <a:pt x="750652" y="750652"/>
                  </a:lnTo>
                  <a:lnTo>
                    <a:pt x="377243" y="750652"/>
                  </a:lnTo>
                  <a:lnTo>
                    <a:pt x="377243" y="869349"/>
                  </a:lnTo>
                  <a:lnTo>
                    <a:pt x="750652" y="869349"/>
                  </a:lnTo>
                  <a:lnTo>
                    <a:pt x="750652" y="1242758"/>
                  </a:lnTo>
                  <a:lnTo>
                    <a:pt x="869349" y="1242758"/>
                  </a:lnTo>
                  <a:lnTo>
                    <a:pt x="869349" y="869349"/>
                  </a:lnTo>
                  <a:lnTo>
                    <a:pt x="1242758" y="869349"/>
                  </a:lnTo>
                  <a:lnTo>
                    <a:pt x="1242758" y="750652"/>
                  </a:lnTo>
                  <a:lnTo>
                    <a:pt x="869349" y="750652"/>
                  </a:lnTo>
                  <a:lnTo>
                    <a:pt x="869349" y="377243"/>
                  </a:lnTo>
                  <a:close/>
                  <a:moveTo>
                    <a:pt x="810000" y="0"/>
                  </a:moveTo>
                  <a:cubicBezTo>
                    <a:pt x="1257351" y="0"/>
                    <a:pt x="1620000" y="362649"/>
                    <a:pt x="1620000" y="810000"/>
                  </a:cubicBezTo>
                  <a:cubicBezTo>
                    <a:pt x="1620000" y="1257351"/>
                    <a:pt x="1257351" y="1620000"/>
                    <a:pt x="810000" y="1620000"/>
                  </a:cubicBezTo>
                  <a:cubicBezTo>
                    <a:pt x="362649" y="1620000"/>
                    <a:pt x="0" y="1257351"/>
                    <a:pt x="0" y="810000"/>
                  </a:cubicBezTo>
                  <a:cubicBezTo>
                    <a:pt x="0" y="362649"/>
                    <a:pt x="362649" y="0"/>
                    <a:pt x="810000" y="0"/>
                  </a:cubicBezTo>
                  <a:close/>
                </a:path>
              </a:pathLst>
            </a:cu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sp>
          <p:nvSpPr>
            <p:cNvPr id="80" name="TextBox 79"/>
            <p:cNvSpPr txBox="1"/>
            <p:nvPr/>
          </p:nvSpPr>
          <p:spPr>
            <a:xfrm>
              <a:off x="8719364" y="1982973"/>
              <a:ext cx="1991250" cy="338554"/>
            </a:xfrm>
            <a:prstGeom prst="rect">
              <a:avLst/>
            </a:prstGeom>
            <a:noFill/>
          </p:spPr>
          <p:txBody>
            <a:bodyPr wrap="none" rtlCol="0">
              <a:spAutoFit/>
            </a:bodyPr>
            <a:lstStyle/>
            <a:p>
              <a:pPr algn="ctr"/>
              <a:r>
                <a:rPr lang="en-US" sz="1600" dirty="0">
                  <a:solidFill>
                    <a:srgbClr val="506445"/>
                  </a:solidFill>
                  <a:latin typeface="Lato" panose="020F0502020204030203" pitchFamily="34" charset="0"/>
                </a:rPr>
                <a:t>List your first E-bike</a:t>
              </a:r>
              <a:endParaRPr lang="en-AU" sz="1600" dirty="0">
                <a:solidFill>
                  <a:srgbClr val="506445"/>
                </a:solidFill>
                <a:latin typeface="Lato" panose="020F0502020204030203" pitchFamily="34" charset="0"/>
              </a:endParaRPr>
            </a:p>
          </p:txBody>
        </p:sp>
        <p:sp>
          <p:nvSpPr>
            <p:cNvPr id="5" name="TextBox 4"/>
            <p:cNvSpPr txBox="1"/>
            <p:nvPr/>
          </p:nvSpPr>
          <p:spPr>
            <a:xfrm>
              <a:off x="8152383" y="3867481"/>
              <a:ext cx="3025187" cy="1384995"/>
            </a:xfrm>
            <a:prstGeom prst="rect">
              <a:avLst/>
            </a:prstGeom>
            <a:noFill/>
          </p:spPr>
          <p:txBody>
            <a:bodyPr wrap="none" rtlCol="0">
              <a:spAutoFit/>
            </a:bodyPr>
            <a:lstStyle/>
            <a:p>
              <a:pPr algn="ctr"/>
              <a:endParaRPr lang="en-US" sz="1050" dirty="0">
                <a:solidFill>
                  <a:schemeClr val="tx1">
                    <a:lumMod val="65000"/>
                    <a:lumOff val="35000"/>
                  </a:schemeClr>
                </a:solidFill>
                <a:latin typeface="Lato" panose="020F0502020204030203" pitchFamily="34" charset="0"/>
              </a:endParaRPr>
            </a:p>
            <a:p>
              <a:pPr marL="171450" indent="-171450">
                <a:buFont typeface="Wingdings" panose="05000000000000000000" pitchFamily="2" charset="2"/>
                <a:buChar char="ü"/>
              </a:pPr>
              <a:r>
                <a:rPr lang="en-US" sz="1050" dirty="0">
                  <a:solidFill>
                    <a:srgbClr val="506445"/>
                  </a:solidFill>
                  <a:latin typeface="Lato" panose="020F0502020204030203" pitchFamily="34" charset="0"/>
                </a:rPr>
                <a:t>Earn money while your bike is not in use.</a:t>
              </a:r>
            </a:p>
            <a:p>
              <a:endParaRPr lang="en-US" sz="1050" dirty="0">
                <a:solidFill>
                  <a:srgbClr val="506445"/>
                </a:solidFill>
                <a:latin typeface="Lato" panose="020F0502020204030203" pitchFamily="34" charset="0"/>
              </a:endParaRPr>
            </a:p>
            <a:p>
              <a:pPr marL="171450" indent="-171450">
                <a:buFont typeface="Wingdings" panose="05000000000000000000" pitchFamily="2" charset="2"/>
                <a:buChar char="ü"/>
              </a:pPr>
              <a:r>
                <a:rPr lang="en-US" sz="1050" dirty="0">
                  <a:solidFill>
                    <a:srgbClr val="506445"/>
                  </a:solidFill>
                  <a:latin typeface="Lato" panose="020F0502020204030203" pitchFamily="34" charset="0"/>
                </a:rPr>
                <a:t>KYC-verified users with ratings &amp; trip history.</a:t>
              </a:r>
            </a:p>
            <a:p>
              <a:pPr marL="171450" indent="-171450">
                <a:buFont typeface="Wingdings" panose="05000000000000000000" pitchFamily="2" charset="2"/>
                <a:buChar char="ü"/>
              </a:pPr>
              <a:endParaRPr lang="en-US" sz="1050" dirty="0">
                <a:solidFill>
                  <a:srgbClr val="506445"/>
                </a:solidFill>
                <a:latin typeface="Lato" panose="020F0502020204030203" pitchFamily="34" charset="0"/>
              </a:endParaRPr>
            </a:p>
            <a:p>
              <a:pPr marL="171450" indent="-171450">
                <a:buFont typeface="Wingdings" panose="05000000000000000000" pitchFamily="2" charset="2"/>
                <a:buChar char="ü"/>
              </a:pPr>
              <a:r>
                <a:rPr lang="en-US" sz="1050" dirty="0">
                  <a:solidFill>
                    <a:srgbClr val="506445"/>
                  </a:solidFill>
                  <a:latin typeface="Lato" panose="020F0502020204030203" pitchFamily="34" charset="0"/>
                </a:rPr>
                <a:t>Digital waivers &amp; per-ride insurance options.</a:t>
              </a:r>
            </a:p>
            <a:p>
              <a:pPr marL="171450" indent="-171450">
                <a:buFont typeface="Wingdings" panose="05000000000000000000" pitchFamily="2" charset="2"/>
                <a:buChar char="ü"/>
              </a:pPr>
              <a:endParaRPr lang="en-US" sz="1050" dirty="0">
                <a:solidFill>
                  <a:srgbClr val="506445"/>
                </a:solidFill>
                <a:latin typeface="Lato" panose="020F0502020204030203" pitchFamily="34" charset="0"/>
              </a:endParaRPr>
            </a:p>
            <a:p>
              <a:pPr marL="171450" indent="-171450">
                <a:buFont typeface="Wingdings" panose="05000000000000000000" pitchFamily="2" charset="2"/>
                <a:buChar char="ü"/>
              </a:pPr>
              <a:r>
                <a:rPr lang="en-US" sz="1050" dirty="0">
                  <a:solidFill>
                    <a:srgbClr val="506445"/>
                  </a:solidFill>
                  <a:latin typeface="Lato" panose="020F0502020204030203" pitchFamily="34" charset="0"/>
                </a:rPr>
                <a:t>Set pricing, availability, and approvals in-app.</a:t>
              </a:r>
              <a:endParaRPr lang="en-AU" sz="1050" dirty="0">
                <a:solidFill>
                  <a:srgbClr val="506445"/>
                </a:solidFill>
                <a:latin typeface="Lato" panose="020F0502020204030203" pitchFamily="34" charset="0"/>
              </a:endParaRPr>
            </a:p>
          </p:txBody>
        </p:sp>
      </p:grpSp>
      <p:grpSp>
        <p:nvGrpSpPr>
          <p:cNvPr id="106" name="Group 105"/>
          <p:cNvGrpSpPr/>
          <p:nvPr/>
        </p:nvGrpSpPr>
        <p:grpSpPr>
          <a:xfrm>
            <a:off x="4707951" y="463239"/>
            <a:ext cx="2435973" cy="778707"/>
            <a:chOff x="1391934" y="463241"/>
            <a:chExt cx="2435973" cy="778707"/>
          </a:xfrm>
        </p:grpSpPr>
        <p:pic>
          <p:nvPicPr>
            <p:cNvPr id="108" name="Picture 10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1934" y="463241"/>
              <a:ext cx="778707" cy="778707"/>
            </a:xfrm>
            <a:prstGeom prst="rect">
              <a:avLst/>
            </a:prstGeom>
          </p:spPr>
        </p:pic>
        <p:sp>
          <p:nvSpPr>
            <p:cNvPr id="109" name="TextBox 108"/>
            <p:cNvSpPr txBox="1"/>
            <p:nvPr/>
          </p:nvSpPr>
          <p:spPr>
            <a:xfrm>
              <a:off x="2009781" y="718728"/>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grpSp>
      <p:sp>
        <p:nvSpPr>
          <p:cNvPr id="111" name="TextBox 110"/>
          <p:cNvSpPr txBox="1"/>
          <p:nvPr/>
        </p:nvSpPr>
        <p:spPr>
          <a:xfrm>
            <a:off x="4729230" y="1118835"/>
            <a:ext cx="2813829" cy="369332"/>
          </a:xfrm>
          <a:prstGeom prst="rect">
            <a:avLst/>
          </a:prstGeom>
          <a:noFill/>
        </p:spPr>
        <p:txBody>
          <a:bodyPr wrap="square" rtlCol="0">
            <a:spAutoFit/>
          </a:bodyPr>
          <a:lstStyle/>
          <a:p>
            <a:r>
              <a:rPr lang="en-US" b="1" dirty="0">
                <a:solidFill>
                  <a:srgbClr val="506445"/>
                </a:solidFill>
                <a:latin typeface="Comfortaa" pitchFamily="2" charset="0"/>
              </a:rPr>
              <a:t>Welcome Owen</a:t>
            </a:r>
            <a:endParaRPr lang="en-AU" b="1" dirty="0">
              <a:solidFill>
                <a:srgbClr val="506445"/>
              </a:solidFill>
              <a:latin typeface="Comfortaa" pitchFamily="2" charset="0"/>
            </a:endParaRPr>
          </a:p>
        </p:txBody>
      </p:sp>
      <p:sp>
        <p:nvSpPr>
          <p:cNvPr id="112" name="TextBox 111"/>
          <p:cNvSpPr txBox="1"/>
          <p:nvPr/>
        </p:nvSpPr>
        <p:spPr>
          <a:xfrm>
            <a:off x="5521048" y="1457821"/>
            <a:ext cx="1327608" cy="338554"/>
          </a:xfrm>
          <a:prstGeom prst="rect">
            <a:avLst/>
          </a:prstGeom>
          <a:noFill/>
        </p:spPr>
        <p:txBody>
          <a:bodyPr wrap="none" rtlCol="0">
            <a:spAutoFit/>
          </a:bodyPr>
          <a:lstStyle/>
          <a:p>
            <a:pPr algn="ctr"/>
            <a:r>
              <a:rPr lang="en-US" sz="1600" dirty="0">
                <a:solidFill>
                  <a:srgbClr val="506445"/>
                </a:solidFill>
                <a:latin typeface="Lato" panose="020F0502020204030203" pitchFamily="34" charset="0"/>
              </a:rPr>
              <a:t>Your E-bikes</a:t>
            </a:r>
            <a:endParaRPr lang="en-AU" sz="1600" dirty="0">
              <a:solidFill>
                <a:srgbClr val="506445"/>
              </a:solidFill>
              <a:latin typeface="Lato" panose="020F0502020204030203" pitchFamily="34" charset="0"/>
            </a:endParaRPr>
          </a:p>
        </p:txBody>
      </p:sp>
      <p:grpSp>
        <p:nvGrpSpPr>
          <p:cNvPr id="27" name="Group 26"/>
          <p:cNvGrpSpPr/>
          <p:nvPr/>
        </p:nvGrpSpPr>
        <p:grpSpPr>
          <a:xfrm>
            <a:off x="4637863" y="1851908"/>
            <a:ext cx="3164399" cy="1259652"/>
            <a:chOff x="4637863" y="1851908"/>
            <a:chExt cx="3164399" cy="1259652"/>
          </a:xfrm>
        </p:grpSpPr>
        <p:sp>
          <p:nvSpPr>
            <p:cNvPr id="114" name="Rectangle 113"/>
            <p:cNvSpPr/>
            <p:nvPr/>
          </p:nvSpPr>
          <p:spPr>
            <a:xfrm>
              <a:off x="4637863" y="1851908"/>
              <a:ext cx="3164399" cy="1224919"/>
            </a:xfrm>
            <a:prstGeom prst="rect">
              <a:avLst/>
            </a:prstGeom>
            <a:solidFill>
              <a:srgbClr val="FFE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 name="Straight Connector 10"/>
            <p:cNvCxnSpPr/>
            <p:nvPr/>
          </p:nvCxnSpPr>
          <p:spPr>
            <a:xfrm>
              <a:off x="4896858" y="2143763"/>
              <a:ext cx="2586513"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4853565" y="1883256"/>
              <a:ext cx="867545" cy="276999"/>
            </a:xfrm>
            <a:prstGeom prst="rect">
              <a:avLst/>
            </a:prstGeom>
            <a:noFill/>
          </p:spPr>
          <p:txBody>
            <a:bodyPr wrap="none" rtlCol="0">
              <a:spAutoFit/>
            </a:bodyPr>
            <a:lstStyle/>
            <a:p>
              <a:r>
                <a:rPr lang="en-US" sz="1200" b="1" dirty="0">
                  <a:solidFill>
                    <a:srgbClr val="9510E4"/>
                  </a:solidFill>
                  <a:latin typeface="Comfortaa" pitchFamily="2" charset="0"/>
                </a:rPr>
                <a:t>Owen-A1</a:t>
              </a:r>
              <a:endParaRPr lang="en-AU" sz="1200" b="1" dirty="0">
                <a:solidFill>
                  <a:srgbClr val="9510E4"/>
                </a:solidFill>
                <a:latin typeface="Comfortaa" pitchFamily="2" charset="0"/>
              </a:endParaRPr>
            </a:p>
          </p:txBody>
        </p:sp>
        <p:pic>
          <p:nvPicPr>
            <p:cNvPr id="116" name="Picture 115"/>
            <p:cNvPicPr>
              <a:picLocks noChangeAspect="1"/>
            </p:cNvPicPr>
            <p:nvPr/>
          </p:nvPicPr>
          <p:blipFill rotWithShape="1">
            <a:blip r:embed="rId4"/>
            <a:srcRect l="35787" t="7837" b="12703"/>
            <a:stretch/>
          </p:blipFill>
          <p:spPr>
            <a:xfrm>
              <a:off x="4920875" y="2204875"/>
              <a:ext cx="680141" cy="632289"/>
            </a:xfrm>
            <a:prstGeom prst="ellipse">
              <a:avLst/>
            </a:prstGeom>
            <a:ln w="63500" cap="rnd">
              <a:no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sp>
          <p:nvSpPr>
            <p:cNvPr id="12" name="5-Point Star 11"/>
            <p:cNvSpPr/>
            <p:nvPr/>
          </p:nvSpPr>
          <p:spPr>
            <a:xfrm>
              <a:off x="4920875" y="2881037"/>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7" name="5-Point Star 116"/>
            <p:cNvSpPr/>
            <p:nvPr/>
          </p:nvSpPr>
          <p:spPr>
            <a:xfrm>
              <a:off x="5067610" y="2881247"/>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9" name="5-Point Star 118"/>
            <p:cNvSpPr/>
            <p:nvPr/>
          </p:nvSpPr>
          <p:spPr>
            <a:xfrm>
              <a:off x="5210821" y="2880932"/>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0" name="5-Point Star 119"/>
            <p:cNvSpPr/>
            <p:nvPr/>
          </p:nvSpPr>
          <p:spPr>
            <a:xfrm>
              <a:off x="5357556" y="2881142"/>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1" name="5-Point Star 120"/>
            <p:cNvSpPr/>
            <p:nvPr/>
          </p:nvSpPr>
          <p:spPr>
            <a:xfrm>
              <a:off x="5502006" y="2882471"/>
              <a:ext cx="108000" cy="108000"/>
            </a:xfrm>
            <a:prstGeom prst="star5">
              <a:avLst/>
            </a:prstGeom>
            <a:no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5756321" y="1888586"/>
              <a:ext cx="1851789" cy="253916"/>
            </a:xfrm>
            <a:prstGeom prst="rect">
              <a:avLst/>
            </a:prstGeom>
          </p:spPr>
          <p:txBody>
            <a:bodyPr wrap="none">
              <a:spAutoFit/>
            </a:bodyPr>
            <a:lstStyle/>
            <a:p>
              <a:r>
                <a:rPr lang="en-US" sz="1050" dirty="0">
                  <a:solidFill>
                    <a:schemeClr val="tx1">
                      <a:lumMod val="65000"/>
                      <a:lumOff val="35000"/>
                    </a:schemeClr>
                  </a:solidFill>
                  <a:latin typeface="Lato" panose="020F0502020204030203" pitchFamily="34" charset="0"/>
                </a:rPr>
                <a:t>13 Jan, 2026 – 31 Dec, 2027</a:t>
              </a:r>
              <a:endParaRPr lang="en-AU" sz="1050" dirty="0"/>
            </a:p>
          </p:txBody>
        </p:sp>
        <p:sp>
          <p:nvSpPr>
            <p:cNvPr id="15" name="Rectangle 14"/>
            <p:cNvSpPr/>
            <p:nvPr/>
          </p:nvSpPr>
          <p:spPr>
            <a:xfrm>
              <a:off x="5826194" y="2065120"/>
              <a:ext cx="1921680" cy="1046440"/>
            </a:xfrm>
            <a:prstGeom prst="rect">
              <a:avLst/>
            </a:prstGeom>
          </p:spPr>
          <p:txBody>
            <a:bodyPr wrap="square">
              <a:spAutoFit/>
            </a:bodyPr>
            <a:lstStyle/>
            <a:p>
              <a:pPr>
                <a:lnSpc>
                  <a:spcPct val="150000"/>
                </a:lnSpc>
              </a:pPr>
              <a:r>
                <a:rPr lang="en-AU" sz="1400" b="1" dirty="0">
                  <a:solidFill>
                    <a:srgbClr val="9510E4"/>
                  </a:solidFill>
                  <a:latin typeface="Lato" panose="020F0502020204030203" pitchFamily="34" charset="0"/>
                </a:rPr>
                <a:t>   🚲</a:t>
              </a:r>
              <a:r>
                <a:rPr lang="en-AU" sz="1000" b="1" dirty="0">
                  <a:solidFill>
                    <a:schemeClr val="bg1">
                      <a:lumMod val="50000"/>
                    </a:schemeClr>
                  </a:solidFill>
                  <a:latin typeface="Lato" panose="020F0502020204030203" pitchFamily="34" charset="0"/>
                </a:rPr>
                <a:t>    </a:t>
              </a:r>
              <a:r>
                <a:rPr lang="en-AU" sz="1000" dirty="0">
                  <a:solidFill>
                    <a:schemeClr val="bg1">
                      <a:lumMod val="50000"/>
                    </a:schemeClr>
                  </a:solidFill>
                  <a:latin typeface="Lato" panose="020F0502020204030203" pitchFamily="34" charset="0"/>
                </a:rPr>
                <a:t>Road</a:t>
              </a:r>
            </a:p>
            <a:p>
              <a:pPr>
                <a:lnSpc>
                  <a:spcPct val="150000"/>
                </a:lnSpc>
              </a:pPr>
              <a:r>
                <a:rPr lang="en-US" sz="1000" b="1" dirty="0">
                  <a:solidFill>
                    <a:srgbClr val="9510E4"/>
                  </a:solidFill>
                  <a:latin typeface="Lato" panose="020F0502020204030203" pitchFamily="34" charset="0"/>
                </a:rPr>
                <a:t>$/Wk  73</a:t>
              </a:r>
            </a:p>
            <a:p>
              <a:r>
                <a:rPr lang="en-AU" sz="1100" b="1" dirty="0">
                  <a:solidFill>
                    <a:srgbClr val="9510E4"/>
                  </a:solidFill>
                  <a:latin typeface="Lato" panose="020F0502020204030203" pitchFamily="34" charset="0"/>
                </a:rPr>
                <a:t>     </a:t>
              </a:r>
              <a:r>
                <a:rPr lang="en-AU" sz="1600" b="1" dirty="0">
                  <a:solidFill>
                    <a:srgbClr val="9510E4"/>
                  </a:solidFill>
                  <a:latin typeface="Lato" panose="020F0502020204030203" pitchFamily="34" charset="0"/>
                </a:rPr>
                <a:t>📍</a:t>
              </a:r>
              <a:r>
                <a:rPr lang="en-AU" sz="1100" b="1" dirty="0">
                  <a:solidFill>
                    <a:srgbClr val="9510E4"/>
                  </a:solidFill>
                  <a:latin typeface="Lato" panose="020F0502020204030203" pitchFamily="34" charset="0"/>
                </a:rPr>
                <a:t>  </a:t>
              </a:r>
              <a:r>
                <a:rPr lang="en-US" sz="1000" dirty="0">
                  <a:solidFill>
                    <a:schemeClr val="bg1">
                      <a:lumMod val="50000"/>
                    </a:schemeClr>
                  </a:solidFill>
                  <a:latin typeface="Lato" panose="020F0502020204030203" pitchFamily="34" charset="0"/>
                </a:rPr>
                <a:t>Gate 2 B5, High St,                               </a:t>
              </a:r>
              <a:r>
                <a:rPr lang="en-US" sz="1000" dirty="0">
                  <a:solidFill>
                    <a:srgbClr val="FFEBFF"/>
                  </a:solidFill>
                  <a:latin typeface="Lato" panose="020F0502020204030203" pitchFamily="34" charset="0"/>
                </a:rPr>
                <a:t>.  </a:t>
              </a:r>
              <a:r>
                <a:rPr lang="en-US" sz="1000" dirty="0">
                  <a:solidFill>
                    <a:schemeClr val="bg1">
                      <a:lumMod val="50000"/>
                    </a:schemeClr>
                  </a:solidFill>
                  <a:latin typeface="Lato" panose="020F0502020204030203" pitchFamily="34" charset="0"/>
                </a:rPr>
                <a:t>             Kensington NSW 2052</a:t>
              </a:r>
              <a:endParaRPr lang="en-AU" sz="1000" dirty="0">
                <a:solidFill>
                  <a:schemeClr val="bg1">
                    <a:lumMod val="50000"/>
                  </a:schemeClr>
                </a:solidFill>
                <a:latin typeface="Lato" panose="020F0502020204030203" pitchFamily="34" charset="0"/>
              </a:endParaRPr>
            </a:p>
          </p:txBody>
        </p:sp>
      </p:grpSp>
      <p:grpSp>
        <p:nvGrpSpPr>
          <p:cNvPr id="122" name="Group 121"/>
          <p:cNvGrpSpPr/>
          <p:nvPr/>
        </p:nvGrpSpPr>
        <p:grpSpPr>
          <a:xfrm>
            <a:off x="4645799" y="3124378"/>
            <a:ext cx="3164399" cy="1259652"/>
            <a:chOff x="4637863" y="1851908"/>
            <a:chExt cx="3164399" cy="1259652"/>
          </a:xfrm>
        </p:grpSpPr>
        <p:sp>
          <p:nvSpPr>
            <p:cNvPr id="123" name="Rectangle 122"/>
            <p:cNvSpPr/>
            <p:nvPr/>
          </p:nvSpPr>
          <p:spPr>
            <a:xfrm>
              <a:off x="4637863" y="1851908"/>
              <a:ext cx="3164399" cy="1224919"/>
            </a:xfrm>
            <a:prstGeom prst="rect">
              <a:avLst/>
            </a:prstGeom>
            <a:solidFill>
              <a:srgbClr val="FFE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24" name="Straight Connector 123"/>
            <p:cNvCxnSpPr/>
            <p:nvPr/>
          </p:nvCxnSpPr>
          <p:spPr>
            <a:xfrm>
              <a:off x="4896858" y="2143763"/>
              <a:ext cx="2586513"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4853565" y="1883256"/>
              <a:ext cx="896399" cy="276999"/>
            </a:xfrm>
            <a:prstGeom prst="rect">
              <a:avLst/>
            </a:prstGeom>
            <a:noFill/>
          </p:spPr>
          <p:txBody>
            <a:bodyPr wrap="none" rtlCol="0">
              <a:spAutoFit/>
            </a:bodyPr>
            <a:lstStyle/>
            <a:p>
              <a:r>
                <a:rPr lang="en-US" sz="1200" b="1" dirty="0">
                  <a:solidFill>
                    <a:srgbClr val="9510E4"/>
                  </a:solidFill>
                  <a:latin typeface="Comfortaa" pitchFamily="2" charset="0"/>
                </a:rPr>
                <a:t>Owen-A2</a:t>
              </a:r>
              <a:endParaRPr lang="en-AU" sz="1200" b="1" dirty="0">
                <a:solidFill>
                  <a:srgbClr val="9510E4"/>
                </a:solidFill>
                <a:latin typeface="Comfortaa" pitchFamily="2" charset="0"/>
              </a:endParaRPr>
            </a:p>
          </p:txBody>
        </p:sp>
        <p:pic>
          <p:nvPicPr>
            <p:cNvPr id="126" name="Picture 125"/>
            <p:cNvPicPr>
              <a:picLocks noChangeAspect="1"/>
            </p:cNvPicPr>
            <p:nvPr/>
          </p:nvPicPr>
          <p:blipFill rotWithShape="1">
            <a:blip r:embed="rId4"/>
            <a:srcRect l="35787" t="7837" b="12703"/>
            <a:stretch/>
          </p:blipFill>
          <p:spPr>
            <a:xfrm>
              <a:off x="4920875" y="2204875"/>
              <a:ext cx="680141" cy="632289"/>
            </a:xfrm>
            <a:prstGeom prst="ellipse">
              <a:avLst/>
            </a:prstGeom>
            <a:ln w="63500" cap="rnd">
              <a:no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sp>
          <p:nvSpPr>
            <p:cNvPr id="127" name="5-Point Star 126"/>
            <p:cNvSpPr/>
            <p:nvPr/>
          </p:nvSpPr>
          <p:spPr>
            <a:xfrm>
              <a:off x="4920875" y="2881037"/>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8" name="5-Point Star 127"/>
            <p:cNvSpPr/>
            <p:nvPr/>
          </p:nvSpPr>
          <p:spPr>
            <a:xfrm>
              <a:off x="5067610" y="2881247"/>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9" name="5-Point Star 128"/>
            <p:cNvSpPr/>
            <p:nvPr/>
          </p:nvSpPr>
          <p:spPr>
            <a:xfrm>
              <a:off x="5210821" y="2880932"/>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0" name="5-Point Star 129"/>
            <p:cNvSpPr/>
            <p:nvPr/>
          </p:nvSpPr>
          <p:spPr>
            <a:xfrm>
              <a:off x="5357556" y="2881142"/>
              <a:ext cx="108000" cy="108000"/>
            </a:xfrm>
            <a:prstGeom prst="star5">
              <a:avLst/>
            </a:prstGeom>
            <a:no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1" name="5-Point Star 130"/>
            <p:cNvSpPr/>
            <p:nvPr/>
          </p:nvSpPr>
          <p:spPr>
            <a:xfrm>
              <a:off x="5502006" y="2882471"/>
              <a:ext cx="108000" cy="108000"/>
            </a:xfrm>
            <a:prstGeom prst="star5">
              <a:avLst/>
            </a:prstGeom>
            <a:no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2" name="Rectangle 131"/>
            <p:cNvSpPr/>
            <p:nvPr/>
          </p:nvSpPr>
          <p:spPr>
            <a:xfrm>
              <a:off x="5756321" y="1888586"/>
              <a:ext cx="1851789" cy="253916"/>
            </a:xfrm>
            <a:prstGeom prst="rect">
              <a:avLst/>
            </a:prstGeom>
          </p:spPr>
          <p:txBody>
            <a:bodyPr wrap="none">
              <a:spAutoFit/>
            </a:bodyPr>
            <a:lstStyle/>
            <a:p>
              <a:r>
                <a:rPr lang="en-US" sz="1050" dirty="0">
                  <a:solidFill>
                    <a:schemeClr val="tx1">
                      <a:lumMod val="65000"/>
                      <a:lumOff val="35000"/>
                    </a:schemeClr>
                  </a:solidFill>
                  <a:latin typeface="Lato" panose="020F0502020204030203" pitchFamily="34" charset="0"/>
                </a:rPr>
                <a:t>23 Jan, 2026 – 21 Dec, 2027</a:t>
              </a:r>
              <a:endParaRPr lang="en-AU" sz="1050" dirty="0"/>
            </a:p>
          </p:txBody>
        </p:sp>
        <p:sp>
          <p:nvSpPr>
            <p:cNvPr id="133" name="Rectangle 132"/>
            <p:cNvSpPr/>
            <p:nvPr/>
          </p:nvSpPr>
          <p:spPr>
            <a:xfrm>
              <a:off x="5826194" y="2065120"/>
              <a:ext cx="1921680" cy="1046440"/>
            </a:xfrm>
            <a:prstGeom prst="rect">
              <a:avLst/>
            </a:prstGeom>
          </p:spPr>
          <p:txBody>
            <a:bodyPr wrap="square">
              <a:spAutoFit/>
            </a:bodyPr>
            <a:lstStyle/>
            <a:p>
              <a:pPr>
                <a:lnSpc>
                  <a:spcPct val="150000"/>
                </a:lnSpc>
              </a:pPr>
              <a:r>
                <a:rPr lang="en-AU" sz="1400" b="1" dirty="0">
                  <a:solidFill>
                    <a:srgbClr val="9510E4"/>
                  </a:solidFill>
                  <a:latin typeface="Lato" panose="020F0502020204030203" pitchFamily="34" charset="0"/>
                </a:rPr>
                <a:t>   🚲</a:t>
              </a:r>
              <a:r>
                <a:rPr lang="en-AU" sz="1000" b="1" dirty="0">
                  <a:solidFill>
                    <a:schemeClr val="bg1">
                      <a:lumMod val="50000"/>
                    </a:schemeClr>
                  </a:solidFill>
                  <a:latin typeface="Lato" panose="020F0502020204030203" pitchFamily="34" charset="0"/>
                </a:rPr>
                <a:t>    </a:t>
              </a:r>
              <a:r>
                <a:rPr lang="en-AU" sz="1000" dirty="0">
                  <a:solidFill>
                    <a:schemeClr val="bg1">
                      <a:lumMod val="50000"/>
                    </a:schemeClr>
                  </a:solidFill>
                  <a:latin typeface="Lato" panose="020F0502020204030203" pitchFamily="34" charset="0"/>
                </a:rPr>
                <a:t>Cargo</a:t>
              </a:r>
            </a:p>
            <a:p>
              <a:pPr>
                <a:lnSpc>
                  <a:spcPct val="150000"/>
                </a:lnSpc>
              </a:pPr>
              <a:r>
                <a:rPr lang="en-US" sz="1000" b="1" dirty="0">
                  <a:solidFill>
                    <a:srgbClr val="9510E4"/>
                  </a:solidFill>
                  <a:latin typeface="Lato" panose="020F0502020204030203" pitchFamily="34" charset="0"/>
                </a:rPr>
                <a:t>$/Wk  68</a:t>
              </a:r>
            </a:p>
            <a:p>
              <a:r>
                <a:rPr lang="en-AU" sz="1100" b="1" dirty="0">
                  <a:solidFill>
                    <a:srgbClr val="9510E4"/>
                  </a:solidFill>
                  <a:latin typeface="Lato" panose="020F0502020204030203" pitchFamily="34" charset="0"/>
                </a:rPr>
                <a:t>     </a:t>
              </a:r>
              <a:r>
                <a:rPr lang="en-AU" sz="1600" b="1" dirty="0">
                  <a:solidFill>
                    <a:srgbClr val="9510E4"/>
                  </a:solidFill>
                  <a:latin typeface="Lato" panose="020F0502020204030203" pitchFamily="34" charset="0"/>
                </a:rPr>
                <a:t>📍</a:t>
              </a:r>
              <a:r>
                <a:rPr lang="en-AU" sz="1100" b="1" dirty="0">
                  <a:solidFill>
                    <a:srgbClr val="9510E4"/>
                  </a:solidFill>
                  <a:latin typeface="Lato" panose="020F0502020204030203" pitchFamily="34" charset="0"/>
                </a:rPr>
                <a:t>  </a:t>
              </a:r>
              <a:r>
                <a:rPr lang="en-AU" sz="1000" dirty="0">
                  <a:solidFill>
                    <a:schemeClr val="bg1">
                      <a:lumMod val="50000"/>
                    </a:schemeClr>
                  </a:solidFill>
                  <a:latin typeface="Lato" panose="020F0502020204030203" pitchFamily="34" charset="0"/>
                </a:rPr>
                <a:t>E10 </a:t>
              </a:r>
              <a:r>
                <a:rPr lang="en-US" sz="1000" dirty="0">
                  <a:solidFill>
                    <a:schemeClr val="bg1">
                      <a:lumMod val="50000"/>
                    </a:schemeClr>
                  </a:solidFill>
                  <a:latin typeface="Lato" panose="020F0502020204030203" pitchFamily="34" charset="0"/>
                </a:rPr>
                <a:t>Union Road,                               </a:t>
              </a:r>
              <a:r>
                <a:rPr lang="en-US" sz="1000" dirty="0">
                  <a:solidFill>
                    <a:srgbClr val="FFEBFF"/>
                  </a:solidFill>
                  <a:latin typeface="Lato" panose="020F0502020204030203" pitchFamily="34" charset="0"/>
                </a:rPr>
                <a:t>.  </a:t>
              </a:r>
              <a:r>
                <a:rPr lang="en-US" sz="1000" dirty="0">
                  <a:solidFill>
                    <a:schemeClr val="bg1">
                      <a:lumMod val="50000"/>
                    </a:schemeClr>
                  </a:solidFill>
                  <a:latin typeface="Lato" panose="020F0502020204030203" pitchFamily="34" charset="0"/>
                </a:rPr>
                <a:t>             Kensington NSW 2052</a:t>
              </a:r>
              <a:endParaRPr lang="en-AU" sz="1000" dirty="0">
                <a:solidFill>
                  <a:schemeClr val="bg1">
                    <a:lumMod val="50000"/>
                  </a:schemeClr>
                </a:solidFill>
                <a:latin typeface="Lato" panose="020F0502020204030203" pitchFamily="34" charset="0"/>
              </a:endParaRPr>
            </a:p>
          </p:txBody>
        </p:sp>
      </p:grpSp>
      <p:grpSp>
        <p:nvGrpSpPr>
          <p:cNvPr id="146" name="Group 145"/>
          <p:cNvGrpSpPr/>
          <p:nvPr/>
        </p:nvGrpSpPr>
        <p:grpSpPr>
          <a:xfrm>
            <a:off x="4742101" y="4401856"/>
            <a:ext cx="3164399" cy="1259652"/>
            <a:chOff x="4637863" y="1851908"/>
            <a:chExt cx="3164399" cy="1259652"/>
          </a:xfrm>
        </p:grpSpPr>
        <p:sp>
          <p:nvSpPr>
            <p:cNvPr id="147" name="Rectangle 146"/>
            <p:cNvSpPr/>
            <p:nvPr/>
          </p:nvSpPr>
          <p:spPr>
            <a:xfrm>
              <a:off x="4637863" y="1851908"/>
              <a:ext cx="3164399" cy="1224919"/>
            </a:xfrm>
            <a:prstGeom prst="rect">
              <a:avLst/>
            </a:prstGeom>
            <a:solidFill>
              <a:srgbClr val="FFE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48" name="Straight Connector 147"/>
            <p:cNvCxnSpPr/>
            <p:nvPr/>
          </p:nvCxnSpPr>
          <p:spPr>
            <a:xfrm>
              <a:off x="4896858" y="2143763"/>
              <a:ext cx="2586513"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9" name="TextBox 148"/>
            <p:cNvSpPr txBox="1"/>
            <p:nvPr/>
          </p:nvSpPr>
          <p:spPr>
            <a:xfrm>
              <a:off x="4853565" y="1883256"/>
              <a:ext cx="870751" cy="276999"/>
            </a:xfrm>
            <a:prstGeom prst="rect">
              <a:avLst/>
            </a:prstGeom>
            <a:noFill/>
          </p:spPr>
          <p:txBody>
            <a:bodyPr wrap="none" rtlCol="0">
              <a:spAutoFit/>
            </a:bodyPr>
            <a:lstStyle/>
            <a:p>
              <a:r>
                <a:rPr lang="en-US" sz="1200" b="1" dirty="0">
                  <a:solidFill>
                    <a:srgbClr val="9510E4"/>
                  </a:solidFill>
                  <a:latin typeface="Comfortaa" pitchFamily="2" charset="0"/>
                </a:rPr>
                <a:t>Owen-B1</a:t>
              </a:r>
              <a:endParaRPr lang="en-AU" sz="1200" b="1" dirty="0">
                <a:solidFill>
                  <a:srgbClr val="9510E4"/>
                </a:solidFill>
                <a:latin typeface="Comfortaa" pitchFamily="2" charset="0"/>
              </a:endParaRPr>
            </a:p>
          </p:txBody>
        </p:sp>
        <p:pic>
          <p:nvPicPr>
            <p:cNvPr id="150" name="Picture 149"/>
            <p:cNvPicPr>
              <a:picLocks noChangeAspect="1"/>
            </p:cNvPicPr>
            <p:nvPr/>
          </p:nvPicPr>
          <p:blipFill rotWithShape="1">
            <a:blip r:embed="rId4"/>
            <a:srcRect l="35787" t="7837" b="12703"/>
            <a:stretch/>
          </p:blipFill>
          <p:spPr>
            <a:xfrm>
              <a:off x="4920875" y="2204875"/>
              <a:ext cx="680141" cy="632289"/>
            </a:xfrm>
            <a:prstGeom prst="ellipse">
              <a:avLst/>
            </a:prstGeom>
            <a:ln w="63500" cap="rnd">
              <a:no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sp>
          <p:nvSpPr>
            <p:cNvPr id="151" name="5-Point Star 150"/>
            <p:cNvSpPr/>
            <p:nvPr/>
          </p:nvSpPr>
          <p:spPr>
            <a:xfrm>
              <a:off x="4920875" y="2881037"/>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2" name="5-Point Star 151"/>
            <p:cNvSpPr/>
            <p:nvPr/>
          </p:nvSpPr>
          <p:spPr>
            <a:xfrm>
              <a:off x="5067610" y="2881247"/>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3" name="5-Point Star 152"/>
            <p:cNvSpPr/>
            <p:nvPr/>
          </p:nvSpPr>
          <p:spPr>
            <a:xfrm>
              <a:off x="5210821" y="2880932"/>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4" name="5-Point Star 153"/>
            <p:cNvSpPr/>
            <p:nvPr/>
          </p:nvSpPr>
          <p:spPr>
            <a:xfrm>
              <a:off x="5357556" y="2881142"/>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5" name="5-Point Star 154"/>
            <p:cNvSpPr/>
            <p:nvPr/>
          </p:nvSpPr>
          <p:spPr>
            <a:xfrm>
              <a:off x="5502006" y="2882471"/>
              <a:ext cx="108000" cy="108000"/>
            </a:xfrm>
            <a:prstGeom prst="star5">
              <a:avLst/>
            </a:prstGeom>
            <a:no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6" name="Rectangle 155"/>
            <p:cNvSpPr/>
            <p:nvPr/>
          </p:nvSpPr>
          <p:spPr>
            <a:xfrm>
              <a:off x="5756321" y="1888586"/>
              <a:ext cx="1851789" cy="253916"/>
            </a:xfrm>
            <a:prstGeom prst="rect">
              <a:avLst/>
            </a:prstGeom>
          </p:spPr>
          <p:txBody>
            <a:bodyPr wrap="none">
              <a:spAutoFit/>
            </a:bodyPr>
            <a:lstStyle/>
            <a:p>
              <a:r>
                <a:rPr lang="en-US" sz="1050" dirty="0">
                  <a:solidFill>
                    <a:schemeClr val="tx1">
                      <a:lumMod val="65000"/>
                      <a:lumOff val="35000"/>
                    </a:schemeClr>
                  </a:solidFill>
                  <a:latin typeface="Lato" panose="020F0502020204030203" pitchFamily="34" charset="0"/>
                </a:rPr>
                <a:t>13 Jan, 2027 – 01 Dec, 2027</a:t>
              </a:r>
              <a:endParaRPr lang="en-AU" sz="1050" dirty="0"/>
            </a:p>
          </p:txBody>
        </p:sp>
        <p:sp>
          <p:nvSpPr>
            <p:cNvPr id="157" name="Rectangle 156"/>
            <p:cNvSpPr/>
            <p:nvPr/>
          </p:nvSpPr>
          <p:spPr>
            <a:xfrm>
              <a:off x="5826194" y="2065120"/>
              <a:ext cx="1921680" cy="1046440"/>
            </a:xfrm>
            <a:prstGeom prst="rect">
              <a:avLst/>
            </a:prstGeom>
          </p:spPr>
          <p:txBody>
            <a:bodyPr wrap="square">
              <a:spAutoFit/>
            </a:bodyPr>
            <a:lstStyle/>
            <a:p>
              <a:pPr>
                <a:lnSpc>
                  <a:spcPct val="150000"/>
                </a:lnSpc>
              </a:pPr>
              <a:r>
                <a:rPr lang="en-AU" sz="1400" b="1" dirty="0">
                  <a:solidFill>
                    <a:srgbClr val="9510E4"/>
                  </a:solidFill>
                  <a:latin typeface="Lato" panose="020F0502020204030203" pitchFamily="34" charset="0"/>
                </a:rPr>
                <a:t>   🚲</a:t>
              </a:r>
              <a:r>
                <a:rPr lang="en-AU" sz="1000" b="1" dirty="0">
                  <a:solidFill>
                    <a:schemeClr val="bg1">
                      <a:lumMod val="50000"/>
                    </a:schemeClr>
                  </a:solidFill>
                  <a:latin typeface="Lato" panose="020F0502020204030203" pitchFamily="34" charset="0"/>
                </a:rPr>
                <a:t>    </a:t>
              </a:r>
              <a:r>
                <a:rPr lang="en-AU" sz="1000" dirty="0">
                  <a:solidFill>
                    <a:schemeClr val="bg1">
                      <a:lumMod val="50000"/>
                    </a:schemeClr>
                  </a:solidFill>
                  <a:latin typeface="Lato" panose="020F0502020204030203" pitchFamily="34" charset="0"/>
                </a:rPr>
                <a:t>Hybrid</a:t>
              </a:r>
            </a:p>
            <a:p>
              <a:pPr>
                <a:lnSpc>
                  <a:spcPct val="150000"/>
                </a:lnSpc>
              </a:pPr>
              <a:r>
                <a:rPr lang="en-US" sz="1000" b="1" dirty="0">
                  <a:solidFill>
                    <a:srgbClr val="9510E4"/>
                  </a:solidFill>
                  <a:latin typeface="Lato" panose="020F0502020204030203" pitchFamily="34" charset="0"/>
                </a:rPr>
                <a:t>$/Wk  63</a:t>
              </a:r>
            </a:p>
            <a:p>
              <a:r>
                <a:rPr lang="en-AU" sz="1100" b="1" dirty="0">
                  <a:solidFill>
                    <a:srgbClr val="9510E4"/>
                  </a:solidFill>
                  <a:latin typeface="Lato" panose="020F0502020204030203" pitchFamily="34" charset="0"/>
                </a:rPr>
                <a:t>     </a:t>
              </a:r>
              <a:r>
                <a:rPr lang="en-AU" sz="1600" b="1" dirty="0">
                  <a:solidFill>
                    <a:srgbClr val="9510E4"/>
                  </a:solidFill>
                  <a:latin typeface="Lato" panose="020F0502020204030203" pitchFamily="34" charset="0"/>
                </a:rPr>
                <a:t>📍</a:t>
              </a:r>
              <a:r>
                <a:rPr lang="en-AU" sz="1100" b="1" dirty="0">
                  <a:solidFill>
                    <a:srgbClr val="9510E4"/>
                  </a:solidFill>
                  <a:latin typeface="Lato" panose="020F0502020204030203" pitchFamily="34" charset="0"/>
                </a:rPr>
                <a:t>  </a:t>
              </a:r>
              <a:r>
                <a:rPr lang="en-US" sz="1000" dirty="0">
                  <a:solidFill>
                    <a:schemeClr val="bg1">
                      <a:lumMod val="50000"/>
                    </a:schemeClr>
                  </a:solidFill>
                  <a:latin typeface="Lato" panose="020F0502020204030203" pitchFamily="34" charset="0"/>
                </a:rPr>
                <a:t>Gate 2 B5, High St,                               </a:t>
              </a:r>
              <a:r>
                <a:rPr lang="en-US" sz="1000" dirty="0">
                  <a:solidFill>
                    <a:srgbClr val="FFEBFF"/>
                  </a:solidFill>
                  <a:latin typeface="Lato" panose="020F0502020204030203" pitchFamily="34" charset="0"/>
                </a:rPr>
                <a:t>.  </a:t>
              </a:r>
              <a:r>
                <a:rPr lang="en-US" sz="1000" dirty="0">
                  <a:solidFill>
                    <a:schemeClr val="bg1">
                      <a:lumMod val="50000"/>
                    </a:schemeClr>
                  </a:solidFill>
                  <a:latin typeface="Lato" panose="020F0502020204030203" pitchFamily="34" charset="0"/>
                </a:rPr>
                <a:t>             Kensington NSW 2052</a:t>
              </a:r>
              <a:endParaRPr lang="en-AU" sz="1000" dirty="0">
                <a:solidFill>
                  <a:schemeClr val="bg1">
                    <a:lumMod val="50000"/>
                  </a:schemeClr>
                </a:solidFill>
                <a:latin typeface="Lato" panose="020F0502020204030203" pitchFamily="34" charset="0"/>
              </a:endParaRPr>
            </a:p>
          </p:txBody>
        </p:sp>
      </p:grpSp>
      <p:pic>
        <p:nvPicPr>
          <p:cNvPr id="158" name="Picture 157"/>
          <p:cNvPicPr>
            <a:picLocks noChangeAspect="1"/>
          </p:cNvPicPr>
          <p:nvPr/>
        </p:nvPicPr>
        <p:blipFill rotWithShape="1">
          <a:blip r:embed="rId5"/>
          <a:srcRect l="28965" r="6291" b="7480"/>
          <a:stretch/>
        </p:blipFill>
        <p:spPr>
          <a:xfrm>
            <a:off x="4932035" y="3457316"/>
            <a:ext cx="680387" cy="669288"/>
          </a:xfrm>
          <a:prstGeom prst="ellipse">
            <a:avLst/>
          </a:prstGeom>
          <a:ln w="63500" cap="rnd">
            <a:no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pic>
        <p:nvPicPr>
          <p:cNvPr id="159" name="Picture 158"/>
          <p:cNvPicPr>
            <a:picLocks noChangeAspect="1"/>
          </p:cNvPicPr>
          <p:nvPr/>
        </p:nvPicPr>
        <p:blipFill>
          <a:blip r:embed="rId6"/>
          <a:stretch>
            <a:fillRect/>
          </a:stretch>
        </p:blipFill>
        <p:spPr>
          <a:xfrm>
            <a:off x="5014807" y="4737954"/>
            <a:ext cx="698070" cy="657635"/>
          </a:xfrm>
          <a:prstGeom prst="ellipse">
            <a:avLst/>
          </a:prstGeom>
          <a:ln w="63500" cap="rnd">
            <a:no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sp>
        <p:nvSpPr>
          <p:cNvPr id="37" name="Rectangle 36"/>
          <p:cNvSpPr/>
          <p:nvPr/>
        </p:nvSpPr>
        <p:spPr>
          <a:xfrm>
            <a:off x="4625053" y="5094260"/>
            <a:ext cx="3190017" cy="582956"/>
          </a:xfrm>
          <a:prstGeom prst="rect">
            <a:avLst/>
          </a:prstGeom>
          <a:solidFill>
            <a:srgbClr val="FFF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0" name="Rounded Rectangle 109"/>
          <p:cNvSpPr/>
          <p:nvPr/>
        </p:nvSpPr>
        <p:spPr>
          <a:xfrm>
            <a:off x="4813253" y="5194194"/>
            <a:ext cx="2743199" cy="399142"/>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Lato" panose="020F0502020204030203" pitchFamily="34" charset="0"/>
              </a:rPr>
              <a:t>List Another E-bike</a:t>
            </a:r>
            <a:endParaRPr lang="en-AU" sz="2800" b="1" dirty="0">
              <a:solidFill>
                <a:schemeClr val="bg1"/>
              </a:solidFill>
              <a:latin typeface="Lato" panose="020F0502020204030203" pitchFamily="34" charset="0"/>
            </a:endParaRPr>
          </a:p>
        </p:txBody>
      </p:sp>
      <p:grpSp>
        <p:nvGrpSpPr>
          <p:cNvPr id="85" name="Group 84"/>
          <p:cNvGrpSpPr/>
          <p:nvPr/>
        </p:nvGrpSpPr>
        <p:grpSpPr>
          <a:xfrm>
            <a:off x="4497568" y="-2"/>
            <a:ext cx="3374571" cy="6858000"/>
            <a:chOff x="8817429" y="0"/>
            <a:chExt cx="3374571" cy="6858000"/>
          </a:xfrm>
        </p:grpSpPr>
        <p:grpSp>
          <p:nvGrpSpPr>
            <p:cNvPr id="98" name="Group 97"/>
            <p:cNvGrpSpPr/>
            <p:nvPr/>
          </p:nvGrpSpPr>
          <p:grpSpPr>
            <a:xfrm>
              <a:off x="8817429" y="0"/>
              <a:ext cx="3374571" cy="6858000"/>
              <a:chOff x="6333672" y="0"/>
              <a:chExt cx="3374571" cy="6858000"/>
            </a:xfrm>
          </p:grpSpPr>
          <p:pic>
            <p:nvPicPr>
              <p:cNvPr id="104" name="Picture 103"/>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105" name="Freeform 104"/>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99" name="TextBox 98"/>
            <p:cNvSpPr txBox="1"/>
            <p:nvPr/>
          </p:nvSpPr>
          <p:spPr>
            <a:xfrm>
              <a:off x="9242697" y="5844921"/>
              <a:ext cx="678180" cy="523220"/>
            </a:xfrm>
            <a:prstGeom prst="rect">
              <a:avLst/>
            </a:prstGeom>
            <a:noFill/>
          </p:spPr>
          <p:txBody>
            <a:bodyPr wrap="square" rtlCol="0">
              <a:spAutoFit/>
            </a:bodyPr>
            <a:lstStyle/>
            <a:p>
              <a:pPr algn="ctr"/>
              <a:r>
                <a:rPr lang="en-AU" b="1" dirty="0">
                  <a:solidFill>
                    <a:srgbClr val="506445"/>
                  </a:solidFill>
                </a:rPr>
                <a:t>🚲</a:t>
              </a:r>
              <a:br>
                <a:rPr lang="en-AU" b="1" dirty="0">
                  <a:solidFill>
                    <a:srgbClr val="506445"/>
                  </a:solidFill>
                </a:rPr>
              </a:br>
              <a:r>
                <a:rPr lang="en-AU" sz="1000" b="1" dirty="0">
                  <a:solidFill>
                    <a:srgbClr val="506445"/>
                  </a:solidFill>
                </a:rPr>
                <a:t>My Rides</a:t>
              </a:r>
            </a:p>
          </p:txBody>
        </p:sp>
        <p:sp>
          <p:nvSpPr>
            <p:cNvPr id="100" name="TextBox 99"/>
            <p:cNvSpPr txBox="1"/>
            <p:nvPr/>
          </p:nvSpPr>
          <p:spPr>
            <a:xfrm>
              <a:off x="10621917" y="5845937"/>
              <a:ext cx="678180" cy="523220"/>
            </a:xfrm>
            <a:prstGeom prst="rect">
              <a:avLst/>
            </a:prstGeom>
            <a:noFill/>
          </p:spPr>
          <p:txBody>
            <a:bodyPr wrap="square" rtlCol="0">
              <a:spAutoFit/>
            </a:bodyPr>
            <a:lstStyle/>
            <a:p>
              <a:pPr algn="ctr"/>
              <a:r>
                <a:rPr lang="en-AU" b="1" dirty="0">
                  <a:solidFill>
                    <a:srgbClr val="506445"/>
                  </a:solidFill>
                </a:rPr>
                <a:t>🌐</a:t>
              </a:r>
              <a:br>
                <a:rPr lang="en-AU" b="1" dirty="0">
                  <a:solidFill>
                    <a:srgbClr val="506445"/>
                  </a:solidFill>
                </a:rPr>
              </a:br>
              <a:r>
                <a:rPr lang="en-AU" sz="1000" b="1" dirty="0">
                  <a:solidFill>
                    <a:srgbClr val="506445"/>
                  </a:solidFill>
                </a:rPr>
                <a:t>Explore</a:t>
              </a:r>
            </a:p>
          </p:txBody>
        </p:sp>
        <p:sp>
          <p:nvSpPr>
            <p:cNvPr id="101" name="TextBox 100"/>
            <p:cNvSpPr txBox="1"/>
            <p:nvPr/>
          </p:nvSpPr>
          <p:spPr>
            <a:xfrm>
              <a:off x="11300097" y="5844921"/>
              <a:ext cx="678180" cy="523220"/>
            </a:xfrm>
            <a:prstGeom prst="rect">
              <a:avLst/>
            </a:prstGeom>
            <a:noFill/>
          </p:spPr>
          <p:txBody>
            <a:bodyPr wrap="square" rtlCol="0">
              <a:spAutoFit/>
            </a:bodyPr>
            <a:lstStyle/>
            <a:p>
              <a:pPr algn="ctr"/>
              <a:r>
                <a:rPr lang="en-AU" b="1" dirty="0">
                  <a:solidFill>
                    <a:srgbClr val="506445"/>
                  </a:solidFill>
                </a:rPr>
                <a:t>👤</a:t>
              </a:r>
              <a:br>
                <a:rPr lang="en-AU" b="1" dirty="0">
                  <a:solidFill>
                    <a:srgbClr val="506445"/>
                  </a:solidFill>
                </a:rPr>
              </a:br>
              <a:r>
                <a:rPr lang="en-AU" sz="1000" b="1" dirty="0">
                  <a:solidFill>
                    <a:srgbClr val="506445"/>
                  </a:solidFill>
                </a:rPr>
                <a:t>Profile</a:t>
              </a:r>
            </a:p>
          </p:txBody>
        </p:sp>
        <p:sp>
          <p:nvSpPr>
            <p:cNvPr id="102" name="Oval 101"/>
            <p:cNvSpPr/>
            <p:nvPr/>
          </p:nvSpPr>
          <p:spPr>
            <a:xfrm>
              <a:off x="10115282" y="586016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103" name="TextBox 102"/>
            <p:cNvSpPr txBox="1"/>
            <p:nvPr/>
          </p:nvSpPr>
          <p:spPr>
            <a:xfrm>
              <a:off x="9920877" y="5844861"/>
              <a:ext cx="701040" cy="52706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My Bikes</a:t>
              </a:r>
            </a:p>
          </p:txBody>
        </p:sp>
      </p:grpSp>
    </p:spTree>
    <p:extLst>
      <p:ext uri="{BB962C8B-B14F-4D97-AF65-F5344CB8AC3E}">
        <p14:creationId xmlns:p14="http://schemas.microsoft.com/office/powerpoint/2010/main" val="3478570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6200000">
            <a:off x="-3045810" y="3044278"/>
            <a:ext cx="6858000" cy="769441"/>
          </a:xfrm>
          <a:prstGeom prst="rect">
            <a:avLst/>
          </a:prstGeom>
          <a:noFill/>
        </p:spPr>
        <p:txBody>
          <a:bodyPr wrap="square" rtlCol="0">
            <a:spAutoFit/>
          </a:bodyPr>
          <a:lstStyle/>
          <a:p>
            <a:r>
              <a:rPr lang="en-US" sz="4400" b="1" dirty="0"/>
              <a:t>Owner List an E-Bike Screens</a:t>
            </a:r>
            <a:endParaRPr lang="en-AU" sz="4400" b="1" dirty="0"/>
          </a:p>
        </p:txBody>
      </p:sp>
      <p:grpSp>
        <p:nvGrpSpPr>
          <p:cNvPr id="6" name="Group 5"/>
          <p:cNvGrpSpPr/>
          <p:nvPr/>
        </p:nvGrpSpPr>
        <p:grpSpPr>
          <a:xfrm>
            <a:off x="926089" y="-14028"/>
            <a:ext cx="3374571" cy="6858000"/>
            <a:chOff x="1752152" y="-15242"/>
            <a:chExt cx="3374571" cy="6858000"/>
          </a:xfrm>
        </p:grpSpPr>
        <p:grpSp>
          <p:nvGrpSpPr>
            <p:cNvPr id="9" name="Group 8"/>
            <p:cNvGrpSpPr/>
            <p:nvPr/>
          </p:nvGrpSpPr>
          <p:grpSpPr>
            <a:xfrm>
              <a:off x="1752152" y="-15242"/>
              <a:ext cx="3374571" cy="6858000"/>
              <a:chOff x="7977692" y="0"/>
              <a:chExt cx="3374571" cy="6858000"/>
            </a:xfrm>
          </p:grpSpPr>
          <p:sp>
            <p:nvSpPr>
              <p:cNvPr id="96" name="Rounded Rectangle 95"/>
              <p:cNvSpPr/>
              <p:nvPr/>
            </p:nvSpPr>
            <p:spPr>
              <a:xfrm>
                <a:off x="8175511" y="251800"/>
                <a:ext cx="3049352" cy="6194159"/>
              </a:xfrm>
              <a:prstGeom prst="roundRect">
                <a:avLst/>
              </a:prstGeom>
              <a:solidFill>
                <a:srgbClr val="FFFA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68" name="Group 67"/>
              <p:cNvGrpSpPr/>
              <p:nvPr/>
            </p:nvGrpSpPr>
            <p:grpSpPr>
              <a:xfrm>
                <a:off x="8188075" y="463241"/>
                <a:ext cx="2435973" cy="778707"/>
                <a:chOff x="1391934" y="463241"/>
                <a:chExt cx="2435973" cy="778707"/>
              </a:xfrm>
            </p:grpSpPr>
            <p:pic>
              <p:nvPicPr>
                <p:cNvPr id="88" name="Picture 8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1934" y="463241"/>
                  <a:ext cx="778707" cy="778707"/>
                </a:xfrm>
                <a:prstGeom prst="rect">
                  <a:avLst/>
                </a:prstGeom>
              </p:spPr>
            </p:pic>
            <p:sp>
              <p:nvSpPr>
                <p:cNvPr id="90" name="TextBox 89"/>
                <p:cNvSpPr txBox="1"/>
                <p:nvPr/>
              </p:nvSpPr>
              <p:spPr>
                <a:xfrm>
                  <a:off x="2009781" y="718728"/>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grpSp>
          <p:grpSp>
            <p:nvGrpSpPr>
              <p:cNvPr id="67" name="Group 66"/>
              <p:cNvGrpSpPr/>
              <p:nvPr/>
            </p:nvGrpSpPr>
            <p:grpSpPr>
              <a:xfrm>
                <a:off x="7977692" y="0"/>
                <a:ext cx="3374571" cy="6858000"/>
                <a:chOff x="8817429" y="0"/>
                <a:chExt cx="3374571" cy="6858000"/>
              </a:xfrm>
            </p:grpSpPr>
            <p:grpSp>
              <p:nvGrpSpPr>
                <p:cNvPr id="70" name="Group 69"/>
                <p:cNvGrpSpPr/>
                <p:nvPr/>
              </p:nvGrpSpPr>
              <p:grpSpPr>
                <a:xfrm>
                  <a:off x="8817429" y="0"/>
                  <a:ext cx="3374571" cy="6858000"/>
                  <a:chOff x="6333672" y="0"/>
                  <a:chExt cx="3374571" cy="6858000"/>
                </a:xfrm>
              </p:grpSpPr>
              <p:pic>
                <p:nvPicPr>
                  <p:cNvPr id="76" name="Picture 75"/>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77" name="Freeform 76"/>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71" name="TextBox 70"/>
                <p:cNvSpPr txBox="1"/>
                <p:nvPr/>
              </p:nvSpPr>
              <p:spPr>
                <a:xfrm>
                  <a:off x="9242697" y="584492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72" name="TextBox 71"/>
                <p:cNvSpPr txBox="1"/>
                <p:nvPr/>
              </p:nvSpPr>
              <p:spPr>
                <a:xfrm>
                  <a:off x="10621917" y="5845937"/>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Explore</a:t>
                  </a:r>
                </a:p>
              </p:txBody>
            </p:sp>
            <p:sp>
              <p:nvSpPr>
                <p:cNvPr id="73" name="TextBox 72"/>
                <p:cNvSpPr txBox="1"/>
                <p:nvPr/>
              </p:nvSpPr>
              <p:spPr>
                <a:xfrm>
                  <a:off x="11300097" y="584492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74" name="Oval 73"/>
                <p:cNvSpPr/>
                <p:nvPr/>
              </p:nvSpPr>
              <p:spPr>
                <a:xfrm>
                  <a:off x="10115282" y="586016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75" name="TextBox 74"/>
                <p:cNvSpPr txBox="1"/>
                <p:nvPr/>
              </p:nvSpPr>
              <p:spPr>
                <a:xfrm>
                  <a:off x="9920877" y="5844861"/>
                  <a:ext cx="701040" cy="52706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My Bikes</a:t>
                  </a:r>
                </a:p>
              </p:txBody>
            </p:sp>
          </p:grpSp>
        </p:grpSp>
        <p:sp>
          <p:nvSpPr>
            <p:cNvPr id="81" name="Rectangle 80"/>
            <p:cNvSpPr/>
            <p:nvPr/>
          </p:nvSpPr>
          <p:spPr>
            <a:xfrm>
              <a:off x="2977458" y="928129"/>
              <a:ext cx="763261" cy="784795"/>
            </a:xfrm>
            <a:prstGeom prst="rect">
              <a:avLst/>
            </a:prstGeom>
          </p:spPr>
          <p:txBody>
            <a:bodyPr wrap="square">
              <a:spAutoFit/>
            </a:bodyPr>
            <a:lstStyle/>
            <a:p>
              <a:r>
                <a:rPr lang="en-AU" sz="4400" dirty="0">
                  <a:solidFill>
                    <a:srgbClr val="9510E4"/>
                  </a:solidFill>
                  <a:latin typeface="Arial" panose="020B0604020202020204" pitchFamily="34" charset="0"/>
                </a:rPr>
                <a:t>📷</a:t>
              </a:r>
              <a:endParaRPr lang="en-AU" sz="4400" dirty="0">
                <a:solidFill>
                  <a:srgbClr val="9510E4"/>
                </a:solidFill>
              </a:endParaRPr>
            </a:p>
          </p:txBody>
        </p:sp>
        <p:sp>
          <p:nvSpPr>
            <p:cNvPr id="82" name="Rectangle 81"/>
            <p:cNvSpPr/>
            <p:nvPr/>
          </p:nvSpPr>
          <p:spPr>
            <a:xfrm>
              <a:off x="2532778" y="1482149"/>
              <a:ext cx="1813317" cy="253916"/>
            </a:xfrm>
            <a:prstGeom prst="rect">
              <a:avLst/>
            </a:prstGeom>
          </p:spPr>
          <p:txBody>
            <a:bodyPr wrap="none">
              <a:spAutoFit/>
            </a:bodyPr>
            <a:lstStyle/>
            <a:p>
              <a:pPr algn="ctr"/>
              <a:r>
                <a:rPr lang="en-US" sz="1050" dirty="0">
                  <a:solidFill>
                    <a:schemeClr val="tx1">
                      <a:lumMod val="65000"/>
                      <a:lumOff val="35000"/>
                    </a:schemeClr>
                  </a:solidFill>
                  <a:latin typeface="Lato" panose="020F0502020204030203" pitchFamily="34" charset="0"/>
                </a:rPr>
                <a:t>Upload Your E-Bike’s Image</a:t>
              </a:r>
              <a:endParaRPr lang="en-AU" sz="1050" dirty="0"/>
            </a:p>
          </p:txBody>
        </p:sp>
        <p:sp>
          <p:nvSpPr>
            <p:cNvPr id="84" name="Rounded Rectangle 83"/>
            <p:cNvSpPr/>
            <p:nvPr/>
          </p:nvSpPr>
          <p:spPr>
            <a:xfrm>
              <a:off x="2037079" y="1958369"/>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Owen’s Bike</a:t>
              </a:r>
              <a:endParaRPr lang="en-AU" dirty="0">
                <a:solidFill>
                  <a:schemeClr val="bg1">
                    <a:lumMod val="65000"/>
                  </a:schemeClr>
                </a:solidFill>
                <a:latin typeface="Lato" panose="020F0502020204030203" pitchFamily="34" charset="0"/>
              </a:endParaRPr>
            </a:p>
          </p:txBody>
        </p:sp>
        <p:sp>
          <p:nvSpPr>
            <p:cNvPr id="86" name="TextBox 85"/>
            <p:cNvSpPr txBox="1"/>
            <p:nvPr/>
          </p:nvSpPr>
          <p:spPr>
            <a:xfrm>
              <a:off x="2037079" y="1712148"/>
              <a:ext cx="1449436"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Give Your E-Bike a Name</a:t>
              </a:r>
              <a:endParaRPr lang="en-AU" sz="900" dirty="0">
                <a:solidFill>
                  <a:schemeClr val="tx1">
                    <a:lumMod val="65000"/>
                    <a:lumOff val="35000"/>
                  </a:schemeClr>
                </a:solidFill>
                <a:latin typeface="Lato" panose="020F0502020204030203" pitchFamily="34" charset="0"/>
              </a:endParaRPr>
            </a:p>
          </p:txBody>
        </p:sp>
        <p:sp>
          <p:nvSpPr>
            <p:cNvPr id="87" name="Rounded Rectangle 86"/>
            <p:cNvSpPr/>
            <p:nvPr/>
          </p:nvSpPr>
          <p:spPr>
            <a:xfrm>
              <a:off x="2037079" y="2579529"/>
              <a:ext cx="1193801" cy="359077"/>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DD/MM/YYYY</a:t>
              </a:r>
              <a:endParaRPr lang="en-AU" dirty="0">
                <a:solidFill>
                  <a:schemeClr val="bg1">
                    <a:lumMod val="65000"/>
                  </a:schemeClr>
                </a:solidFill>
                <a:latin typeface="Lato" panose="020F0502020204030203" pitchFamily="34" charset="0"/>
              </a:endParaRPr>
            </a:p>
          </p:txBody>
        </p:sp>
        <p:sp>
          <p:nvSpPr>
            <p:cNvPr id="89" name="TextBox 88"/>
            <p:cNvSpPr txBox="1"/>
            <p:nvPr/>
          </p:nvSpPr>
          <p:spPr>
            <a:xfrm>
              <a:off x="2037079" y="2368694"/>
              <a:ext cx="752129"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Availability</a:t>
              </a:r>
              <a:endParaRPr lang="en-AU" sz="900" dirty="0">
                <a:solidFill>
                  <a:schemeClr val="tx1">
                    <a:lumMod val="65000"/>
                    <a:lumOff val="35000"/>
                  </a:schemeClr>
                </a:solidFill>
                <a:latin typeface="Lato" panose="020F0502020204030203" pitchFamily="34" charset="0"/>
              </a:endParaRPr>
            </a:p>
          </p:txBody>
        </p:sp>
        <p:sp>
          <p:nvSpPr>
            <p:cNvPr id="91" name="Rounded Rectangle 90"/>
            <p:cNvSpPr/>
            <p:nvPr/>
          </p:nvSpPr>
          <p:spPr>
            <a:xfrm>
              <a:off x="3596340" y="2564329"/>
              <a:ext cx="1193801" cy="362856"/>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DD/MM/YYYY</a:t>
              </a:r>
              <a:endParaRPr lang="en-AU" dirty="0">
                <a:solidFill>
                  <a:schemeClr val="bg1">
                    <a:lumMod val="65000"/>
                  </a:schemeClr>
                </a:solidFill>
                <a:latin typeface="Lato" panose="020F0502020204030203" pitchFamily="34" charset="0"/>
              </a:endParaRPr>
            </a:p>
          </p:txBody>
        </p:sp>
        <p:sp>
          <p:nvSpPr>
            <p:cNvPr id="92" name="TextBox 91"/>
            <p:cNvSpPr txBox="1"/>
            <p:nvPr/>
          </p:nvSpPr>
          <p:spPr>
            <a:xfrm>
              <a:off x="3256279" y="2627774"/>
              <a:ext cx="316112"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To</a:t>
              </a:r>
              <a:endParaRPr lang="en-AU" sz="900" dirty="0">
                <a:solidFill>
                  <a:schemeClr val="tx1">
                    <a:lumMod val="65000"/>
                    <a:lumOff val="35000"/>
                  </a:schemeClr>
                </a:solidFill>
                <a:latin typeface="Lato" panose="020F0502020204030203" pitchFamily="34" charset="0"/>
              </a:endParaRPr>
            </a:p>
          </p:txBody>
        </p:sp>
        <p:sp>
          <p:nvSpPr>
            <p:cNvPr id="94" name="Rounded Rectangle 93"/>
            <p:cNvSpPr/>
            <p:nvPr/>
          </p:nvSpPr>
          <p:spPr>
            <a:xfrm>
              <a:off x="2037079" y="3183232"/>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70</a:t>
              </a:r>
              <a:endParaRPr lang="en-AU" dirty="0">
                <a:solidFill>
                  <a:schemeClr val="bg1">
                    <a:lumMod val="65000"/>
                  </a:schemeClr>
                </a:solidFill>
                <a:latin typeface="Lato" panose="020F0502020204030203" pitchFamily="34" charset="0"/>
              </a:endParaRPr>
            </a:p>
          </p:txBody>
        </p:sp>
        <p:sp>
          <p:nvSpPr>
            <p:cNvPr id="95" name="TextBox 94"/>
            <p:cNvSpPr txBox="1"/>
            <p:nvPr/>
          </p:nvSpPr>
          <p:spPr>
            <a:xfrm>
              <a:off x="2037079" y="2937011"/>
              <a:ext cx="1271502"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Price Per Week (Au$)</a:t>
              </a:r>
              <a:endParaRPr lang="en-AU" sz="900" dirty="0">
                <a:solidFill>
                  <a:schemeClr val="tx1">
                    <a:lumMod val="65000"/>
                    <a:lumOff val="35000"/>
                  </a:schemeClr>
                </a:solidFill>
                <a:latin typeface="Lato" panose="020F0502020204030203" pitchFamily="34" charset="0"/>
              </a:endParaRPr>
            </a:p>
          </p:txBody>
        </p:sp>
        <p:sp>
          <p:nvSpPr>
            <p:cNvPr id="97" name="Rounded Rectangle 96"/>
            <p:cNvSpPr/>
            <p:nvPr/>
          </p:nvSpPr>
          <p:spPr>
            <a:xfrm>
              <a:off x="2037079" y="3815923"/>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Road</a:t>
              </a:r>
              <a:endParaRPr lang="en-AU" dirty="0">
                <a:solidFill>
                  <a:schemeClr val="bg1">
                    <a:lumMod val="65000"/>
                  </a:schemeClr>
                </a:solidFill>
                <a:latin typeface="Lato" panose="020F0502020204030203" pitchFamily="34" charset="0"/>
              </a:endParaRPr>
            </a:p>
          </p:txBody>
        </p:sp>
        <p:sp>
          <p:nvSpPr>
            <p:cNvPr id="107" name="TextBox 106"/>
            <p:cNvSpPr txBox="1"/>
            <p:nvPr/>
          </p:nvSpPr>
          <p:spPr>
            <a:xfrm>
              <a:off x="2037079" y="3569702"/>
              <a:ext cx="904415"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Bike Category</a:t>
              </a:r>
              <a:endParaRPr lang="en-AU" sz="900" dirty="0">
                <a:solidFill>
                  <a:schemeClr val="tx1">
                    <a:lumMod val="65000"/>
                    <a:lumOff val="35000"/>
                  </a:schemeClr>
                </a:solidFill>
                <a:latin typeface="Lato" panose="020F0502020204030203" pitchFamily="34" charset="0"/>
              </a:endParaRPr>
            </a:p>
          </p:txBody>
        </p:sp>
        <p:sp>
          <p:nvSpPr>
            <p:cNvPr id="3" name="Isosceles Triangle 2"/>
            <p:cNvSpPr/>
            <p:nvPr/>
          </p:nvSpPr>
          <p:spPr>
            <a:xfrm rot="10800000">
              <a:off x="4497320" y="3978448"/>
              <a:ext cx="137899" cy="94236"/>
            </a:xfrm>
            <a:prstGeom prst="triangl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118" name="Rounded Rectangle 117"/>
            <p:cNvSpPr/>
            <p:nvPr/>
          </p:nvSpPr>
          <p:spPr>
            <a:xfrm>
              <a:off x="2030960" y="4466865"/>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a:solidFill>
                    <a:schemeClr val="bg1">
                      <a:lumMod val="50000"/>
                    </a:schemeClr>
                  </a:solidFill>
                  <a:latin typeface="Lato" panose="020F0502020204030203" pitchFamily="34" charset="0"/>
                </a:rPr>
                <a:t>📍</a:t>
              </a:r>
              <a:endParaRPr lang="en-AU" sz="1200" dirty="0">
                <a:solidFill>
                  <a:schemeClr val="bg1">
                    <a:lumMod val="50000"/>
                  </a:schemeClr>
                </a:solidFill>
                <a:latin typeface="Lato" panose="020F0502020204030203" pitchFamily="34" charset="0"/>
              </a:endParaRPr>
            </a:p>
          </p:txBody>
        </p:sp>
        <p:sp>
          <p:nvSpPr>
            <p:cNvPr id="134" name="TextBox 133"/>
            <p:cNvSpPr txBox="1"/>
            <p:nvPr/>
          </p:nvSpPr>
          <p:spPr>
            <a:xfrm>
              <a:off x="2030960" y="4220644"/>
              <a:ext cx="1555234"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Pick-up – Drop-off Address</a:t>
              </a:r>
              <a:endParaRPr lang="en-AU" sz="900" dirty="0">
                <a:solidFill>
                  <a:schemeClr val="tx1">
                    <a:lumMod val="65000"/>
                    <a:lumOff val="35000"/>
                  </a:schemeClr>
                </a:solidFill>
                <a:latin typeface="Lato" panose="020F0502020204030203" pitchFamily="34" charset="0"/>
              </a:endParaRPr>
            </a:p>
          </p:txBody>
        </p:sp>
        <p:sp>
          <p:nvSpPr>
            <p:cNvPr id="135" name="Rounded Rectangle 134"/>
            <p:cNvSpPr/>
            <p:nvPr/>
          </p:nvSpPr>
          <p:spPr>
            <a:xfrm>
              <a:off x="2037768" y="5247808"/>
              <a:ext cx="2743199" cy="399142"/>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Lato" panose="020F0502020204030203" pitchFamily="34" charset="0"/>
                </a:rPr>
                <a:t>List Another E-bike</a:t>
              </a:r>
              <a:endParaRPr lang="en-AU" sz="2800" b="1" dirty="0">
                <a:solidFill>
                  <a:schemeClr val="bg1"/>
                </a:solidFill>
                <a:latin typeface="Lato" panose="020F0502020204030203" pitchFamily="34" charset="0"/>
              </a:endParaRPr>
            </a:p>
          </p:txBody>
        </p:sp>
        <p:sp>
          <p:nvSpPr>
            <p:cNvPr id="136" name="Rectangle 135"/>
            <p:cNvSpPr/>
            <p:nvPr/>
          </p:nvSpPr>
          <p:spPr>
            <a:xfrm>
              <a:off x="2088176" y="4953796"/>
              <a:ext cx="193424" cy="210677"/>
            </a:xfrm>
            <a:prstGeom prst="rect">
              <a:avLst/>
            </a:prstGeom>
            <a:solidFill>
              <a:srgbClr val="F4E1FF"/>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7" name="TextBox 136"/>
            <p:cNvSpPr txBox="1"/>
            <p:nvPr/>
          </p:nvSpPr>
          <p:spPr>
            <a:xfrm>
              <a:off x="2281600" y="4953796"/>
              <a:ext cx="2526654" cy="246221"/>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I confirm all </a:t>
              </a:r>
              <a:r>
                <a:rPr lang="en-US" sz="1000" b="1" u="sng" dirty="0">
                  <a:solidFill>
                    <a:srgbClr val="9510E4"/>
                  </a:solidFill>
                  <a:latin typeface="Lato" panose="020F0502020204030203" pitchFamily="34" charset="0"/>
                </a:rPr>
                <a:t>e-bike features</a:t>
              </a:r>
              <a:r>
                <a:rPr lang="en-US" sz="900" dirty="0">
                  <a:solidFill>
                    <a:schemeClr val="bg1">
                      <a:lumMod val="50000"/>
                    </a:schemeClr>
                  </a:solidFill>
                  <a:latin typeface="Lato" panose="020F0502020204030203" pitchFamily="34" charset="0"/>
                </a:rPr>
                <a:t> are working fine.</a:t>
              </a:r>
              <a:endParaRPr lang="en-AU" sz="900" dirty="0">
                <a:solidFill>
                  <a:schemeClr val="bg1">
                    <a:lumMod val="50000"/>
                  </a:schemeClr>
                </a:solidFill>
                <a:latin typeface="Lato" panose="020F0502020204030203" pitchFamily="34" charset="0"/>
              </a:endParaRPr>
            </a:p>
          </p:txBody>
        </p:sp>
      </p:grpSp>
      <p:sp>
        <p:nvSpPr>
          <p:cNvPr id="187" name="Rectangle 186"/>
          <p:cNvSpPr/>
          <p:nvPr/>
        </p:nvSpPr>
        <p:spPr>
          <a:xfrm>
            <a:off x="4796359" y="1774229"/>
            <a:ext cx="3164399" cy="3656651"/>
          </a:xfrm>
          <a:prstGeom prst="rect">
            <a:avLst/>
          </a:prstGeom>
          <a:solidFill>
            <a:srgbClr val="FFE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9" name="Rectangle 188"/>
          <p:cNvSpPr/>
          <p:nvPr/>
        </p:nvSpPr>
        <p:spPr>
          <a:xfrm>
            <a:off x="5206894" y="1285146"/>
            <a:ext cx="2387192" cy="276999"/>
          </a:xfrm>
          <a:prstGeom prst="rect">
            <a:avLst/>
          </a:prstGeom>
        </p:spPr>
        <p:txBody>
          <a:bodyPr wrap="none">
            <a:spAutoFit/>
          </a:bodyPr>
          <a:lstStyle/>
          <a:p>
            <a:pPr algn="ctr"/>
            <a:r>
              <a:rPr lang="en-US" sz="1200" b="1" dirty="0">
                <a:solidFill>
                  <a:srgbClr val="506445"/>
                </a:solidFill>
                <a:latin typeface="Lato" panose="020F0502020204030203" pitchFamily="34" charset="0"/>
              </a:rPr>
              <a:t>Your E-Bike’s Features to Check</a:t>
            </a:r>
            <a:endParaRPr lang="en-AU" sz="1200" b="1" dirty="0">
              <a:solidFill>
                <a:srgbClr val="506445"/>
              </a:solidFill>
            </a:endParaRPr>
          </a:p>
        </p:txBody>
      </p:sp>
      <p:sp>
        <p:nvSpPr>
          <p:cNvPr id="190" name="Rectangle 189"/>
          <p:cNvSpPr/>
          <p:nvPr/>
        </p:nvSpPr>
        <p:spPr>
          <a:xfrm>
            <a:off x="4952949" y="1900818"/>
            <a:ext cx="2369559" cy="3308598"/>
          </a:xfrm>
          <a:prstGeom prst="rect">
            <a:avLst/>
          </a:prstGeom>
        </p:spPr>
        <p:txBody>
          <a:bodyPr wrap="none">
            <a:spAutoFit/>
          </a:bodyPr>
          <a:lstStyle/>
          <a:p>
            <a:r>
              <a:rPr lang="en-AU" sz="1100" b="1" dirty="0">
                <a:solidFill>
                  <a:srgbClr val="506445"/>
                </a:solidFill>
                <a:latin typeface="Lato" panose="020F0502020204030203" pitchFamily="34" charset="0"/>
              </a:rPr>
              <a:t>Battery charges and holds power</a:t>
            </a:r>
          </a:p>
          <a:p>
            <a:endParaRPr lang="en-US" sz="1100" b="1" dirty="0">
              <a:solidFill>
                <a:srgbClr val="506445"/>
              </a:solidFill>
              <a:latin typeface="Lato" panose="020F0502020204030203" pitchFamily="34" charset="0"/>
            </a:endParaRPr>
          </a:p>
          <a:p>
            <a:endParaRPr lang="en-US" sz="1100" b="1" dirty="0">
              <a:solidFill>
                <a:srgbClr val="506445"/>
              </a:solidFill>
              <a:latin typeface="Lato" panose="020F0502020204030203" pitchFamily="34" charset="0"/>
            </a:endParaRPr>
          </a:p>
          <a:p>
            <a:r>
              <a:rPr lang="en-US" sz="1100" b="1" dirty="0">
                <a:solidFill>
                  <a:srgbClr val="506445"/>
                </a:solidFill>
                <a:latin typeface="Lato" panose="020F0502020204030203" pitchFamily="34" charset="0"/>
              </a:rPr>
              <a:t>Motor assist functioning smoothly</a:t>
            </a:r>
          </a:p>
          <a:p>
            <a:endParaRPr lang="en-US" sz="1100" b="1" dirty="0">
              <a:solidFill>
                <a:srgbClr val="506445"/>
              </a:solidFill>
              <a:latin typeface="Lato" panose="020F0502020204030203" pitchFamily="34" charset="0"/>
            </a:endParaRPr>
          </a:p>
          <a:p>
            <a:endParaRPr lang="en-US" sz="1100" b="1" dirty="0">
              <a:solidFill>
                <a:srgbClr val="506445"/>
              </a:solidFill>
              <a:latin typeface="Lato" panose="020F0502020204030203" pitchFamily="34" charset="0"/>
            </a:endParaRPr>
          </a:p>
          <a:p>
            <a:r>
              <a:rPr lang="en-US" sz="1100" b="1" dirty="0">
                <a:solidFill>
                  <a:srgbClr val="506445"/>
                </a:solidFill>
                <a:latin typeface="Lato" panose="020F0502020204030203" pitchFamily="34" charset="0"/>
              </a:rPr>
              <a:t>Brakes responsive and reliable</a:t>
            </a:r>
          </a:p>
          <a:p>
            <a:endParaRPr lang="en-US" sz="1100" b="1" dirty="0">
              <a:solidFill>
                <a:srgbClr val="506445"/>
              </a:solidFill>
              <a:latin typeface="Lato" panose="020F0502020204030203" pitchFamily="34" charset="0"/>
            </a:endParaRPr>
          </a:p>
          <a:p>
            <a:endParaRPr lang="en-US" sz="1100" b="1" dirty="0">
              <a:solidFill>
                <a:srgbClr val="506445"/>
              </a:solidFill>
              <a:latin typeface="Lato" panose="020F0502020204030203" pitchFamily="34" charset="0"/>
            </a:endParaRPr>
          </a:p>
          <a:p>
            <a:r>
              <a:rPr lang="en-US" sz="1100" b="1" dirty="0">
                <a:solidFill>
                  <a:srgbClr val="506445"/>
                </a:solidFill>
                <a:latin typeface="Lato" panose="020F0502020204030203" pitchFamily="34" charset="0"/>
              </a:rPr>
              <a:t>Lights and indicators working</a:t>
            </a:r>
          </a:p>
          <a:p>
            <a:endParaRPr lang="en-US" sz="1100" b="1" dirty="0">
              <a:solidFill>
                <a:srgbClr val="506445"/>
              </a:solidFill>
              <a:latin typeface="Lato" panose="020F0502020204030203" pitchFamily="34" charset="0"/>
            </a:endParaRPr>
          </a:p>
          <a:p>
            <a:endParaRPr lang="en-US" sz="1100" b="1" dirty="0">
              <a:solidFill>
                <a:srgbClr val="506445"/>
              </a:solidFill>
              <a:latin typeface="Lato" panose="020F0502020204030203" pitchFamily="34" charset="0"/>
            </a:endParaRPr>
          </a:p>
          <a:p>
            <a:r>
              <a:rPr lang="en-US" sz="1100" b="1" dirty="0">
                <a:solidFill>
                  <a:srgbClr val="506445"/>
                </a:solidFill>
                <a:latin typeface="Lato" panose="020F0502020204030203" pitchFamily="34" charset="0"/>
              </a:rPr>
              <a:t>Display and controls operational</a:t>
            </a:r>
          </a:p>
          <a:p>
            <a:endParaRPr lang="en-US" sz="1100" b="1" dirty="0">
              <a:solidFill>
                <a:srgbClr val="506445"/>
              </a:solidFill>
              <a:latin typeface="Lato" panose="020F0502020204030203" pitchFamily="34" charset="0"/>
            </a:endParaRPr>
          </a:p>
          <a:p>
            <a:endParaRPr lang="en-US" sz="1100" b="1" dirty="0">
              <a:solidFill>
                <a:srgbClr val="506445"/>
              </a:solidFill>
              <a:latin typeface="Lato" panose="020F0502020204030203" pitchFamily="34" charset="0"/>
            </a:endParaRPr>
          </a:p>
          <a:p>
            <a:r>
              <a:rPr lang="en-US" sz="1100" b="1" dirty="0" err="1">
                <a:solidFill>
                  <a:srgbClr val="506445"/>
                </a:solidFill>
                <a:latin typeface="Lato" panose="020F0502020204030203" pitchFamily="34" charset="0"/>
              </a:rPr>
              <a:t>Tyres</a:t>
            </a:r>
            <a:r>
              <a:rPr lang="en-US" sz="1100" b="1" dirty="0">
                <a:solidFill>
                  <a:srgbClr val="506445"/>
                </a:solidFill>
                <a:latin typeface="Lato" panose="020F0502020204030203" pitchFamily="34" charset="0"/>
              </a:rPr>
              <a:t> properly inflated, no damage</a:t>
            </a:r>
          </a:p>
          <a:p>
            <a:endParaRPr lang="en-US" sz="1100" b="1" dirty="0">
              <a:solidFill>
                <a:srgbClr val="506445"/>
              </a:solidFill>
              <a:latin typeface="Lato" panose="020F0502020204030203" pitchFamily="34" charset="0"/>
            </a:endParaRPr>
          </a:p>
          <a:p>
            <a:endParaRPr lang="en-US" sz="1100" b="1" dirty="0">
              <a:solidFill>
                <a:srgbClr val="506445"/>
              </a:solidFill>
              <a:latin typeface="Lato" panose="020F0502020204030203" pitchFamily="34" charset="0"/>
            </a:endParaRPr>
          </a:p>
          <a:p>
            <a:r>
              <a:rPr lang="en-US" sz="1100" b="1" dirty="0">
                <a:solidFill>
                  <a:srgbClr val="506445"/>
                </a:solidFill>
                <a:latin typeface="Lato" panose="020F0502020204030203" pitchFamily="34" charset="0"/>
              </a:rPr>
              <a:t>Frame, seat, pedals secure</a:t>
            </a:r>
            <a:endParaRPr lang="en-AU" sz="1100" b="1" dirty="0">
              <a:solidFill>
                <a:srgbClr val="506445"/>
              </a:solidFill>
              <a:latin typeface="Lato" panose="020F0502020204030203" pitchFamily="34" charset="0"/>
            </a:endParaRPr>
          </a:p>
        </p:txBody>
      </p:sp>
      <p:sp>
        <p:nvSpPr>
          <p:cNvPr id="191" name="Rounded Rectangle 190"/>
          <p:cNvSpPr/>
          <p:nvPr/>
        </p:nvSpPr>
        <p:spPr>
          <a:xfrm>
            <a:off x="7320636" y="1922223"/>
            <a:ext cx="438516" cy="210383"/>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192" name="Rounded Rectangle 191"/>
          <p:cNvSpPr/>
          <p:nvPr/>
        </p:nvSpPr>
        <p:spPr>
          <a:xfrm>
            <a:off x="7492328" y="1900133"/>
            <a:ext cx="247532" cy="254563"/>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193" name="Rounded Rectangle 192"/>
          <p:cNvSpPr/>
          <p:nvPr/>
        </p:nvSpPr>
        <p:spPr>
          <a:xfrm>
            <a:off x="7320636" y="2424769"/>
            <a:ext cx="438516" cy="210383"/>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194" name="Rounded Rectangle 193"/>
          <p:cNvSpPr/>
          <p:nvPr/>
        </p:nvSpPr>
        <p:spPr>
          <a:xfrm>
            <a:off x="7492328" y="2402679"/>
            <a:ext cx="247532" cy="254563"/>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195" name="Rounded Rectangle 194"/>
          <p:cNvSpPr/>
          <p:nvPr/>
        </p:nvSpPr>
        <p:spPr>
          <a:xfrm>
            <a:off x="7328428" y="2927315"/>
            <a:ext cx="438516" cy="210383"/>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196" name="Rounded Rectangle 195"/>
          <p:cNvSpPr/>
          <p:nvPr/>
        </p:nvSpPr>
        <p:spPr>
          <a:xfrm>
            <a:off x="7332480" y="2905225"/>
            <a:ext cx="247532" cy="25456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197" name="Rounded Rectangle 196"/>
          <p:cNvSpPr/>
          <p:nvPr/>
        </p:nvSpPr>
        <p:spPr>
          <a:xfrm>
            <a:off x="7320636" y="3412764"/>
            <a:ext cx="438516" cy="210383"/>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198" name="Rounded Rectangle 197"/>
          <p:cNvSpPr/>
          <p:nvPr/>
        </p:nvSpPr>
        <p:spPr>
          <a:xfrm>
            <a:off x="7492328" y="3390674"/>
            <a:ext cx="247532" cy="254563"/>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199" name="Rounded Rectangle 198"/>
          <p:cNvSpPr/>
          <p:nvPr/>
        </p:nvSpPr>
        <p:spPr>
          <a:xfrm>
            <a:off x="7320636" y="3934252"/>
            <a:ext cx="438516" cy="210383"/>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200" name="Rounded Rectangle 199"/>
          <p:cNvSpPr/>
          <p:nvPr/>
        </p:nvSpPr>
        <p:spPr>
          <a:xfrm>
            <a:off x="7324688" y="3912162"/>
            <a:ext cx="247532" cy="25456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201" name="Rounded Rectangle 200"/>
          <p:cNvSpPr/>
          <p:nvPr/>
        </p:nvSpPr>
        <p:spPr>
          <a:xfrm>
            <a:off x="7328428" y="4396435"/>
            <a:ext cx="438516" cy="210383"/>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202" name="Rounded Rectangle 201"/>
          <p:cNvSpPr/>
          <p:nvPr/>
        </p:nvSpPr>
        <p:spPr>
          <a:xfrm>
            <a:off x="7500120" y="4374345"/>
            <a:ext cx="247532" cy="254563"/>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203" name="Rounded Rectangle 202"/>
          <p:cNvSpPr/>
          <p:nvPr/>
        </p:nvSpPr>
        <p:spPr>
          <a:xfrm>
            <a:off x="7320636" y="4943454"/>
            <a:ext cx="438516" cy="210383"/>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204" name="Rounded Rectangle 203"/>
          <p:cNvSpPr/>
          <p:nvPr/>
        </p:nvSpPr>
        <p:spPr>
          <a:xfrm>
            <a:off x="7324688" y="4921364"/>
            <a:ext cx="247532" cy="25456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grpSp>
        <p:nvGrpSpPr>
          <p:cNvPr id="175" name="Group 174"/>
          <p:cNvGrpSpPr/>
          <p:nvPr/>
        </p:nvGrpSpPr>
        <p:grpSpPr>
          <a:xfrm>
            <a:off x="4887052" y="463241"/>
            <a:ext cx="2435973" cy="778707"/>
            <a:chOff x="1391934" y="463241"/>
            <a:chExt cx="2435973" cy="778707"/>
          </a:xfrm>
        </p:grpSpPr>
        <p:pic>
          <p:nvPicPr>
            <p:cNvPr id="185" name="Picture 18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1934" y="463241"/>
              <a:ext cx="778707" cy="778707"/>
            </a:xfrm>
            <a:prstGeom prst="rect">
              <a:avLst/>
            </a:prstGeom>
          </p:spPr>
        </p:pic>
        <p:sp>
          <p:nvSpPr>
            <p:cNvPr id="186" name="TextBox 185"/>
            <p:cNvSpPr txBox="1"/>
            <p:nvPr/>
          </p:nvSpPr>
          <p:spPr>
            <a:xfrm>
              <a:off x="2009781" y="718728"/>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grpSp>
      <p:grpSp>
        <p:nvGrpSpPr>
          <p:cNvPr id="176" name="Group 175"/>
          <p:cNvGrpSpPr/>
          <p:nvPr/>
        </p:nvGrpSpPr>
        <p:grpSpPr>
          <a:xfrm>
            <a:off x="4676669" y="0"/>
            <a:ext cx="3374571" cy="6858000"/>
            <a:chOff x="8817429" y="0"/>
            <a:chExt cx="3374571" cy="6858000"/>
          </a:xfrm>
        </p:grpSpPr>
        <p:grpSp>
          <p:nvGrpSpPr>
            <p:cNvPr id="177" name="Group 176"/>
            <p:cNvGrpSpPr/>
            <p:nvPr/>
          </p:nvGrpSpPr>
          <p:grpSpPr>
            <a:xfrm>
              <a:off x="8817429" y="0"/>
              <a:ext cx="3374571" cy="6858000"/>
              <a:chOff x="6333672" y="0"/>
              <a:chExt cx="3374571" cy="6858000"/>
            </a:xfrm>
          </p:grpSpPr>
          <p:pic>
            <p:nvPicPr>
              <p:cNvPr id="183" name="Picture 182"/>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184" name="Freeform 183"/>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78" name="TextBox 177"/>
            <p:cNvSpPr txBox="1"/>
            <p:nvPr/>
          </p:nvSpPr>
          <p:spPr>
            <a:xfrm>
              <a:off x="9242697" y="584492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179" name="TextBox 178"/>
            <p:cNvSpPr txBox="1"/>
            <p:nvPr/>
          </p:nvSpPr>
          <p:spPr>
            <a:xfrm>
              <a:off x="10621917" y="5845937"/>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Explore</a:t>
              </a:r>
            </a:p>
          </p:txBody>
        </p:sp>
        <p:sp>
          <p:nvSpPr>
            <p:cNvPr id="180" name="TextBox 179"/>
            <p:cNvSpPr txBox="1"/>
            <p:nvPr/>
          </p:nvSpPr>
          <p:spPr>
            <a:xfrm>
              <a:off x="11300097" y="584492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181" name="Oval 180"/>
            <p:cNvSpPr/>
            <p:nvPr/>
          </p:nvSpPr>
          <p:spPr>
            <a:xfrm>
              <a:off x="10115282" y="586016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182" name="TextBox 181"/>
            <p:cNvSpPr txBox="1"/>
            <p:nvPr/>
          </p:nvSpPr>
          <p:spPr>
            <a:xfrm>
              <a:off x="9920877" y="5844861"/>
              <a:ext cx="701040" cy="52706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My Bikes</a:t>
              </a:r>
            </a:p>
          </p:txBody>
        </p:sp>
      </p:grpSp>
    </p:spTree>
    <p:extLst>
      <p:ext uri="{BB962C8B-B14F-4D97-AF65-F5344CB8AC3E}">
        <p14:creationId xmlns:p14="http://schemas.microsoft.com/office/powerpoint/2010/main" val="1625257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6200000">
            <a:off x="-3045810" y="3044278"/>
            <a:ext cx="6858000" cy="769441"/>
          </a:xfrm>
          <a:prstGeom prst="rect">
            <a:avLst/>
          </a:prstGeom>
          <a:noFill/>
        </p:spPr>
        <p:txBody>
          <a:bodyPr wrap="square" rtlCol="0">
            <a:spAutoFit/>
          </a:bodyPr>
          <a:lstStyle/>
          <a:p>
            <a:r>
              <a:rPr lang="en-US" sz="4400" b="1" dirty="0"/>
              <a:t>Owner Edit an E-Bike</a:t>
            </a:r>
            <a:endParaRPr lang="en-AU" sz="4400" b="1" dirty="0"/>
          </a:p>
        </p:txBody>
      </p:sp>
      <p:grpSp>
        <p:nvGrpSpPr>
          <p:cNvPr id="6" name="Group 5"/>
          <p:cNvGrpSpPr/>
          <p:nvPr/>
        </p:nvGrpSpPr>
        <p:grpSpPr>
          <a:xfrm>
            <a:off x="1512829" y="-14028"/>
            <a:ext cx="3374571" cy="6858000"/>
            <a:chOff x="1752152" y="-15242"/>
            <a:chExt cx="3374571" cy="6858000"/>
          </a:xfrm>
        </p:grpSpPr>
        <p:grpSp>
          <p:nvGrpSpPr>
            <p:cNvPr id="9" name="Group 8"/>
            <p:cNvGrpSpPr/>
            <p:nvPr/>
          </p:nvGrpSpPr>
          <p:grpSpPr>
            <a:xfrm>
              <a:off x="1752152" y="-15242"/>
              <a:ext cx="3374571" cy="6858000"/>
              <a:chOff x="7977692" y="0"/>
              <a:chExt cx="3374571" cy="6858000"/>
            </a:xfrm>
          </p:grpSpPr>
          <p:sp>
            <p:nvSpPr>
              <p:cNvPr id="96" name="Rounded Rectangle 95"/>
              <p:cNvSpPr/>
              <p:nvPr/>
            </p:nvSpPr>
            <p:spPr>
              <a:xfrm>
                <a:off x="8175511" y="251800"/>
                <a:ext cx="3049352" cy="6194159"/>
              </a:xfrm>
              <a:prstGeom prst="roundRect">
                <a:avLst/>
              </a:prstGeom>
              <a:solidFill>
                <a:srgbClr val="FFFA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68" name="Group 67"/>
              <p:cNvGrpSpPr/>
              <p:nvPr/>
            </p:nvGrpSpPr>
            <p:grpSpPr>
              <a:xfrm>
                <a:off x="8188075" y="463241"/>
                <a:ext cx="2435973" cy="778707"/>
                <a:chOff x="1391934" y="463241"/>
                <a:chExt cx="2435973" cy="778707"/>
              </a:xfrm>
            </p:grpSpPr>
            <p:pic>
              <p:nvPicPr>
                <p:cNvPr id="88" name="Picture 8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1934" y="463241"/>
                  <a:ext cx="778707" cy="778707"/>
                </a:xfrm>
                <a:prstGeom prst="rect">
                  <a:avLst/>
                </a:prstGeom>
              </p:spPr>
            </p:pic>
            <p:sp>
              <p:nvSpPr>
                <p:cNvPr id="90" name="TextBox 89"/>
                <p:cNvSpPr txBox="1"/>
                <p:nvPr/>
              </p:nvSpPr>
              <p:spPr>
                <a:xfrm>
                  <a:off x="2009781" y="718728"/>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grpSp>
          <p:grpSp>
            <p:nvGrpSpPr>
              <p:cNvPr id="67" name="Group 66"/>
              <p:cNvGrpSpPr/>
              <p:nvPr/>
            </p:nvGrpSpPr>
            <p:grpSpPr>
              <a:xfrm>
                <a:off x="7977692" y="0"/>
                <a:ext cx="3374571" cy="6858000"/>
                <a:chOff x="8817429" y="0"/>
                <a:chExt cx="3374571" cy="6858000"/>
              </a:xfrm>
            </p:grpSpPr>
            <p:grpSp>
              <p:nvGrpSpPr>
                <p:cNvPr id="70" name="Group 69"/>
                <p:cNvGrpSpPr/>
                <p:nvPr/>
              </p:nvGrpSpPr>
              <p:grpSpPr>
                <a:xfrm>
                  <a:off x="8817429" y="0"/>
                  <a:ext cx="3374571" cy="6858000"/>
                  <a:chOff x="6333672" y="0"/>
                  <a:chExt cx="3374571" cy="6858000"/>
                </a:xfrm>
              </p:grpSpPr>
              <p:pic>
                <p:nvPicPr>
                  <p:cNvPr id="76" name="Picture 75"/>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77" name="Freeform 76"/>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71" name="TextBox 70"/>
                <p:cNvSpPr txBox="1"/>
                <p:nvPr/>
              </p:nvSpPr>
              <p:spPr>
                <a:xfrm>
                  <a:off x="9242697" y="584492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72" name="TextBox 71"/>
                <p:cNvSpPr txBox="1"/>
                <p:nvPr/>
              </p:nvSpPr>
              <p:spPr>
                <a:xfrm>
                  <a:off x="10621917" y="5845937"/>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Explore</a:t>
                  </a:r>
                </a:p>
              </p:txBody>
            </p:sp>
            <p:sp>
              <p:nvSpPr>
                <p:cNvPr id="73" name="TextBox 72"/>
                <p:cNvSpPr txBox="1"/>
                <p:nvPr/>
              </p:nvSpPr>
              <p:spPr>
                <a:xfrm>
                  <a:off x="11300097" y="584492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74" name="Oval 73"/>
                <p:cNvSpPr/>
                <p:nvPr/>
              </p:nvSpPr>
              <p:spPr>
                <a:xfrm>
                  <a:off x="10115282" y="586016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75" name="TextBox 74"/>
                <p:cNvSpPr txBox="1"/>
                <p:nvPr/>
              </p:nvSpPr>
              <p:spPr>
                <a:xfrm>
                  <a:off x="9920877" y="5844861"/>
                  <a:ext cx="701040" cy="52706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My Bikes</a:t>
                  </a:r>
                </a:p>
              </p:txBody>
            </p:sp>
          </p:grpSp>
        </p:grpSp>
        <p:sp>
          <p:nvSpPr>
            <p:cNvPr id="84" name="Rounded Rectangle 83"/>
            <p:cNvSpPr/>
            <p:nvPr/>
          </p:nvSpPr>
          <p:spPr>
            <a:xfrm>
              <a:off x="2037079" y="1958369"/>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lumMod val="65000"/>
                      <a:lumOff val="35000"/>
                    </a:schemeClr>
                  </a:solidFill>
                  <a:latin typeface="Lato" panose="020F0502020204030203" pitchFamily="34" charset="0"/>
                </a:rPr>
                <a:t>Owen-A2</a:t>
              </a:r>
              <a:endParaRPr lang="en-AU" dirty="0">
                <a:solidFill>
                  <a:schemeClr val="tx1">
                    <a:lumMod val="65000"/>
                    <a:lumOff val="35000"/>
                  </a:schemeClr>
                </a:solidFill>
                <a:latin typeface="Lato" panose="020F0502020204030203" pitchFamily="34" charset="0"/>
              </a:endParaRPr>
            </a:p>
          </p:txBody>
        </p:sp>
        <p:sp>
          <p:nvSpPr>
            <p:cNvPr id="86" name="TextBox 85"/>
            <p:cNvSpPr txBox="1"/>
            <p:nvPr/>
          </p:nvSpPr>
          <p:spPr>
            <a:xfrm>
              <a:off x="2037079" y="1712148"/>
              <a:ext cx="864339"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E-Bike Name</a:t>
              </a:r>
              <a:endParaRPr lang="en-AU" sz="900" dirty="0">
                <a:solidFill>
                  <a:schemeClr val="tx1">
                    <a:lumMod val="65000"/>
                    <a:lumOff val="35000"/>
                  </a:schemeClr>
                </a:solidFill>
                <a:latin typeface="Lato" panose="020F0502020204030203" pitchFamily="34" charset="0"/>
              </a:endParaRPr>
            </a:p>
          </p:txBody>
        </p:sp>
        <p:sp>
          <p:nvSpPr>
            <p:cNvPr id="87" name="Rounded Rectangle 86"/>
            <p:cNvSpPr/>
            <p:nvPr/>
          </p:nvSpPr>
          <p:spPr>
            <a:xfrm>
              <a:off x="2037079" y="2579529"/>
              <a:ext cx="1193801" cy="359077"/>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23/01/2026</a:t>
              </a:r>
              <a:endParaRPr lang="en-AU" dirty="0">
                <a:solidFill>
                  <a:schemeClr val="bg1">
                    <a:lumMod val="65000"/>
                  </a:schemeClr>
                </a:solidFill>
                <a:latin typeface="Lato" panose="020F0502020204030203" pitchFamily="34" charset="0"/>
              </a:endParaRPr>
            </a:p>
          </p:txBody>
        </p:sp>
        <p:sp>
          <p:nvSpPr>
            <p:cNvPr id="89" name="TextBox 88"/>
            <p:cNvSpPr txBox="1"/>
            <p:nvPr/>
          </p:nvSpPr>
          <p:spPr>
            <a:xfrm>
              <a:off x="2037079" y="2368694"/>
              <a:ext cx="752129"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Availability</a:t>
              </a:r>
              <a:endParaRPr lang="en-AU" sz="900" dirty="0">
                <a:solidFill>
                  <a:schemeClr val="tx1">
                    <a:lumMod val="65000"/>
                    <a:lumOff val="35000"/>
                  </a:schemeClr>
                </a:solidFill>
                <a:latin typeface="Lato" panose="020F0502020204030203" pitchFamily="34" charset="0"/>
              </a:endParaRPr>
            </a:p>
          </p:txBody>
        </p:sp>
        <p:sp>
          <p:nvSpPr>
            <p:cNvPr id="91" name="Rounded Rectangle 90"/>
            <p:cNvSpPr/>
            <p:nvPr/>
          </p:nvSpPr>
          <p:spPr>
            <a:xfrm>
              <a:off x="3596340" y="2564329"/>
              <a:ext cx="1193801" cy="362856"/>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21/12/2027</a:t>
              </a:r>
              <a:endParaRPr lang="en-AU" dirty="0">
                <a:solidFill>
                  <a:schemeClr val="bg1">
                    <a:lumMod val="65000"/>
                  </a:schemeClr>
                </a:solidFill>
                <a:latin typeface="Lato" panose="020F0502020204030203" pitchFamily="34" charset="0"/>
              </a:endParaRPr>
            </a:p>
          </p:txBody>
        </p:sp>
        <p:sp>
          <p:nvSpPr>
            <p:cNvPr id="92" name="TextBox 91"/>
            <p:cNvSpPr txBox="1"/>
            <p:nvPr/>
          </p:nvSpPr>
          <p:spPr>
            <a:xfrm>
              <a:off x="3256279" y="2627774"/>
              <a:ext cx="316112"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To</a:t>
              </a:r>
              <a:endParaRPr lang="en-AU" sz="900" dirty="0">
                <a:solidFill>
                  <a:schemeClr val="tx1">
                    <a:lumMod val="65000"/>
                    <a:lumOff val="35000"/>
                  </a:schemeClr>
                </a:solidFill>
                <a:latin typeface="Lato" panose="020F0502020204030203" pitchFamily="34" charset="0"/>
              </a:endParaRPr>
            </a:p>
          </p:txBody>
        </p:sp>
        <p:sp>
          <p:nvSpPr>
            <p:cNvPr id="94" name="Rounded Rectangle 93"/>
            <p:cNvSpPr/>
            <p:nvPr/>
          </p:nvSpPr>
          <p:spPr>
            <a:xfrm>
              <a:off x="2037079" y="3183232"/>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68</a:t>
              </a:r>
              <a:endParaRPr lang="en-AU" dirty="0">
                <a:solidFill>
                  <a:schemeClr val="bg1">
                    <a:lumMod val="65000"/>
                  </a:schemeClr>
                </a:solidFill>
                <a:latin typeface="Lato" panose="020F0502020204030203" pitchFamily="34" charset="0"/>
              </a:endParaRPr>
            </a:p>
          </p:txBody>
        </p:sp>
        <p:sp>
          <p:nvSpPr>
            <p:cNvPr id="95" name="TextBox 94"/>
            <p:cNvSpPr txBox="1"/>
            <p:nvPr/>
          </p:nvSpPr>
          <p:spPr>
            <a:xfrm>
              <a:off x="2037079" y="2937011"/>
              <a:ext cx="1271502"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Price Per Week (Au$)</a:t>
              </a:r>
              <a:endParaRPr lang="en-AU" sz="900" dirty="0">
                <a:solidFill>
                  <a:schemeClr val="tx1">
                    <a:lumMod val="65000"/>
                    <a:lumOff val="35000"/>
                  </a:schemeClr>
                </a:solidFill>
                <a:latin typeface="Lato" panose="020F0502020204030203" pitchFamily="34" charset="0"/>
              </a:endParaRPr>
            </a:p>
          </p:txBody>
        </p:sp>
        <p:sp>
          <p:nvSpPr>
            <p:cNvPr id="97" name="Rounded Rectangle 96"/>
            <p:cNvSpPr/>
            <p:nvPr/>
          </p:nvSpPr>
          <p:spPr>
            <a:xfrm>
              <a:off x="2037079" y="3815923"/>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Cargo</a:t>
              </a:r>
              <a:endParaRPr lang="en-AU" dirty="0">
                <a:solidFill>
                  <a:schemeClr val="bg1">
                    <a:lumMod val="65000"/>
                  </a:schemeClr>
                </a:solidFill>
                <a:latin typeface="Lato" panose="020F0502020204030203" pitchFamily="34" charset="0"/>
              </a:endParaRPr>
            </a:p>
          </p:txBody>
        </p:sp>
        <p:sp>
          <p:nvSpPr>
            <p:cNvPr id="107" name="TextBox 106"/>
            <p:cNvSpPr txBox="1"/>
            <p:nvPr/>
          </p:nvSpPr>
          <p:spPr>
            <a:xfrm>
              <a:off x="2037079" y="3569702"/>
              <a:ext cx="904415"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Bike Category</a:t>
              </a:r>
              <a:endParaRPr lang="en-AU" sz="900" dirty="0">
                <a:solidFill>
                  <a:schemeClr val="tx1">
                    <a:lumMod val="65000"/>
                    <a:lumOff val="35000"/>
                  </a:schemeClr>
                </a:solidFill>
                <a:latin typeface="Lato" panose="020F0502020204030203" pitchFamily="34" charset="0"/>
              </a:endParaRPr>
            </a:p>
          </p:txBody>
        </p:sp>
        <p:sp>
          <p:nvSpPr>
            <p:cNvPr id="3" name="Isosceles Triangle 2"/>
            <p:cNvSpPr/>
            <p:nvPr/>
          </p:nvSpPr>
          <p:spPr>
            <a:xfrm rot="10800000">
              <a:off x="4497320" y="3955588"/>
              <a:ext cx="137899" cy="94236"/>
            </a:xfrm>
            <a:prstGeom prst="triangl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118" name="Rounded Rectangle 117"/>
            <p:cNvSpPr/>
            <p:nvPr/>
          </p:nvSpPr>
          <p:spPr>
            <a:xfrm>
              <a:off x="2030960" y="4466865"/>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050" dirty="0">
                  <a:solidFill>
                    <a:schemeClr val="bg1">
                      <a:lumMod val="65000"/>
                    </a:schemeClr>
                  </a:solidFill>
                  <a:latin typeface="Lato" panose="020F0502020204030203" pitchFamily="34" charset="0"/>
                </a:rPr>
                <a:t>E10 </a:t>
              </a:r>
              <a:r>
                <a:rPr lang="en-US" sz="1050" dirty="0">
                  <a:solidFill>
                    <a:schemeClr val="bg1">
                      <a:lumMod val="65000"/>
                    </a:schemeClr>
                  </a:solidFill>
                  <a:latin typeface="Lato" panose="020F0502020204030203" pitchFamily="34" charset="0"/>
                </a:rPr>
                <a:t>Union Road, Kensington NSW 2052</a:t>
              </a:r>
              <a:endParaRPr lang="en-AU" sz="1050" dirty="0">
                <a:solidFill>
                  <a:schemeClr val="bg1">
                    <a:lumMod val="65000"/>
                  </a:schemeClr>
                </a:solidFill>
                <a:latin typeface="Lato" panose="020F0502020204030203" pitchFamily="34" charset="0"/>
              </a:endParaRPr>
            </a:p>
          </p:txBody>
        </p:sp>
        <p:sp>
          <p:nvSpPr>
            <p:cNvPr id="134" name="TextBox 133"/>
            <p:cNvSpPr txBox="1"/>
            <p:nvPr/>
          </p:nvSpPr>
          <p:spPr>
            <a:xfrm>
              <a:off x="2030960" y="4220644"/>
              <a:ext cx="1555234"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Pick-up – Drop-off Address</a:t>
              </a:r>
              <a:endParaRPr lang="en-AU" sz="900" dirty="0">
                <a:solidFill>
                  <a:schemeClr val="tx1">
                    <a:lumMod val="65000"/>
                    <a:lumOff val="35000"/>
                  </a:schemeClr>
                </a:solidFill>
                <a:latin typeface="Lato" panose="020F0502020204030203" pitchFamily="34" charset="0"/>
              </a:endParaRPr>
            </a:p>
          </p:txBody>
        </p:sp>
        <p:sp>
          <p:nvSpPr>
            <p:cNvPr id="135" name="Rounded Rectangle 134"/>
            <p:cNvSpPr/>
            <p:nvPr/>
          </p:nvSpPr>
          <p:spPr>
            <a:xfrm>
              <a:off x="2037768" y="5247808"/>
              <a:ext cx="2743199" cy="399142"/>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Lato" panose="020F0502020204030203" pitchFamily="34" charset="0"/>
                </a:rPr>
                <a:t>Save Changes</a:t>
              </a:r>
              <a:endParaRPr lang="en-AU" sz="2800" b="1" dirty="0">
                <a:solidFill>
                  <a:schemeClr val="bg1"/>
                </a:solidFill>
                <a:latin typeface="Lato" panose="020F0502020204030203" pitchFamily="34" charset="0"/>
              </a:endParaRPr>
            </a:p>
          </p:txBody>
        </p:sp>
        <p:sp>
          <p:nvSpPr>
            <p:cNvPr id="136" name="Rectangle 135"/>
            <p:cNvSpPr/>
            <p:nvPr/>
          </p:nvSpPr>
          <p:spPr>
            <a:xfrm>
              <a:off x="2088176" y="4953796"/>
              <a:ext cx="193424" cy="210677"/>
            </a:xfrm>
            <a:prstGeom prst="rect">
              <a:avLst/>
            </a:prstGeom>
            <a:solidFill>
              <a:srgbClr val="F4E1FF"/>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7" name="TextBox 136"/>
            <p:cNvSpPr txBox="1"/>
            <p:nvPr/>
          </p:nvSpPr>
          <p:spPr>
            <a:xfrm>
              <a:off x="2281600" y="4953796"/>
              <a:ext cx="2526654" cy="246221"/>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I confirm all </a:t>
              </a:r>
              <a:r>
                <a:rPr lang="en-US" sz="1000" b="1" u="sng" dirty="0">
                  <a:solidFill>
                    <a:srgbClr val="9510E4"/>
                  </a:solidFill>
                  <a:latin typeface="Lato" panose="020F0502020204030203" pitchFamily="34" charset="0"/>
                </a:rPr>
                <a:t>e-bike features</a:t>
              </a:r>
              <a:r>
                <a:rPr lang="en-US" sz="900" dirty="0">
                  <a:solidFill>
                    <a:schemeClr val="bg1">
                      <a:lumMod val="50000"/>
                    </a:schemeClr>
                  </a:solidFill>
                  <a:latin typeface="Lato" panose="020F0502020204030203" pitchFamily="34" charset="0"/>
                </a:rPr>
                <a:t> are working fine.</a:t>
              </a:r>
              <a:endParaRPr lang="en-AU" sz="900" dirty="0">
                <a:solidFill>
                  <a:schemeClr val="bg1">
                    <a:lumMod val="50000"/>
                  </a:schemeClr>
                </a:solidFill>
                <a:latin typeface="Lato" panose="020F0502020204030203" pitchFamily="34" charset="0"/>
              </a:endParaRPr>
            </a:p>
          </p:txBody>
        </p:sp>
      </p:grpSp>
      <p:sp>
        <p:nvSpPr>
          <p:cNvPr id="65" name="Rectangle 64"/>
          <p:cNvSpPr/>
          <p:nvPr/>
        </p:nvSpPr>
        <p:spPr>
          <a:xfrm>
            <a:off x="1766670" y="4899120"/>
            <a:ext cx="357790" cy="369332"/>
          </a:xfrm>
          <a:prstGeom prst="rect">
            <a:avLst/>
          </a:prstGeom>
        </p:spPr>
        <p:txBody>
          <a:bodyPr wrap="none">
            <a:spAutoFit/>
          </a:bodyPr>
          <a:lstStyle/>
          <a:p>
            <a:r>
              <a:rPr lang="en-AU" b="1" dirty="0">
                <a:solidFill>
                  <a:schemeClr val="tx1">
                    <a:lumMod val="50000"/>
                    <a:lumOff val="50000"/>
                  </a:schemeClr>
                </a:solidFill>
                <a:latin typeface="Google Sans"/>
              </a:rPr>
              <a:t>✓</a:t>
            </a:r>
            <a:endParaRPr lang="en-AU" dirty="0">
              <a:solidFill>
                <a:schemeClr val="tx1">
                  <a:lumMod val="50000"/>
                  <a:lumOff val="50000"/>
                </a:schemeClr>
              </a:solidFill>
            </a:endParaRPr>
          </a:p>
        </p:txBody>
      </p:sp>
      <p:pic>
        <p:nvPicPr>
          <p:cNvPr id="8" name="Picture 7"/>
          <p:cNvPicPr>
            <a:picLocks noChangeAspect="1"/>
          </p:cNvPicPr>
          <p:nvPr/>
        </p:nvPicPr>
        <p:blipFill>
          <a:blip r:embed="rId4"/>
          <a:stretch>
            <a:fillRect/>
          </a:stretch>
        </p:blipFill>
        <p:spPr>
          <a:xfrm>
            <a:off x="3405163" y="1480165"/>
            <a:ext cx="352474" cy="285790"/>
          </a:xfrm>
          <a:prstGeom prst="rect">
            <a:avLst/>
          </a:prstGeom>
        </p:spPr>
      </p:pic>
      <p:pic>
        <p:nvPicPr>
          <p:cNvPr id="66" name="Picture 65"/>
          <p:cNvPicPr>
            <a:picLocks noChangeAspect="1"/>
          </p:cNvPicPr>
          <p:nvPr/>
        </p:nvPicPr>
        <p:blipFill rotWithShape="1">
          <a:blip r:embed="rId5"/>
          <a:srcRect l="28965" r="6291" b="7480"/>
          <a:stretch/>
        </p:blipFill>
        <p:spPr>
          <a:xfrm>
            <a:off x="2823042" y="1100896"/>
            <a:ext cx="680387" cy="669288"/>
          </a:xfrm>
          <a:prstGeom prst="ellipse">
            <a:avLst/>
          </a:prstGeom>
          <a:ln w="63500" cap="rnd">
            <a:no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8334064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2237</TotalTime>
  <Words>1278</Words>
  <Application>Microsoft Office PowerPoint</Application>
  <PresentationFormat>Widescreen</PresentationFormat>
  <Paragraphs>460</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Calibri Light</vt:lpstr>
      <vt:lpstr>Comfortaa</vt:lpstr>
      <vt:lpstr>Google Sans</vt:lpstr>
      <vt:lpstr>Lato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102</cp:revision>
  <dcterms:created xsi:type="dcterms:W3CDTF">2025-12-22T08:11:41Z</dcterms:created>
  <dcterms:modified xsi:type="dcterms:W3CDTF">2025-12-26T12:14:07Z</dcterms:modified>
</cp:coreProperties>
</file>